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57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59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23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56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30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98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32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91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97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26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00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60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E363B-7F6C-4AF3-97F5-7BDC8599D6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A969E-654B-4552-8EBC-A1A9CBF24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32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4908" y="562188"/>
            <a:ext cx="3278294" cy="650240"/>
          </a:xfrm>
        </p:spPr>
        <p:txBody>
          <a:bodyPr>
            <a:noAutofit/>
          </a:bodyPr>
          <a:lstStyle/>
          <a:p>
            <a: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>Государственное бюджетное </a:t>
            </a:r>
            <a:b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</a:br>
            <a: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>общеобразовательное </a:t>
            </a:r>
            <a:r>
              <a:rPr lang="ru-RU" sz="1200" dirty="0" smtClean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>учреждение </a:t>
            </a:r>
            <a: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/>
            </a:r>
            <a:b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</a:br>
            <a: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>города Москвы «Школа № 2120»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pic>
        <p:nvPicPr>
          <p:cNvPr id="4" name="Google Shape;240;p30" descr="ÐÐ°ÑÑÐ¸Ð½ÐºÐ¸ Ð¿Ð¾ Ð·Ð°Ð¿ÑÐ¾ÑÑ Ð³ÐµÑÐ± Ð¼Ð¾ÑÐºÐ²Ñ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215145" y="59725"/>
            <a:ext cx="496862" cy="58961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578350" y="382175"/>
            <a:ext cx="72478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первых классов и мест на 2025-2026 учебный год</a:t>
            </a:r>
            <a:endParaRPr lang="ru-RU" altLang="ru-RU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004908" y="1368213"/>
            <a:ext cx="9015305" cy="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23" y="382175"/>
            <a:ext cx="1431356" cy="14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58353"/>
              </p:ext>
            </p:extLst>
          </p:nvPr>
        </p:nvGraphicFramePr>
        <p:xfrm>
          <a:off x="1924050" y="1618233"/>
          <a:ext cx="9017001" cy="1577340"/>
        </p:xfrm>
        <a:graphic>
          <a:graphicData uri="http://schemas.openxmlformats.org/drawingml/2006/table">
            <a:tbl>
              <a:tblPr firstRow="1" firstCol="1" bandRow="1"/>
              <a:tblGrid>
                <a:gridCol w="3521815">
                  <a:extLst>
                    <a:ext uri="{9D8B030D-6E8A-4147-A177-3AD203B41FA5}">
                      <a16:colId xmlns:a16="http://schemas.microsoft.com/office/drawing/2014/main" val="594458552"/>
                    </a:ext>
                  </a:extLst>
                </a:gridCol>
                <a:gridCol w="2962544">
                  <a:extLst>
                    <a:ext uri="{9D8B030D-6E8A-4147-A177-3AD203B41FA5}">
                      <a16:colId xmlns:a16="http://schemas.microsoft.com/office/drawing/2014/main" val="4212855934"/>
                    </a:ext>
                  </a:extLst>
                </a:gridCol>
                <a:gridCol w="2532642">
                  <a:extLst>
                    <a:ext uri="{9D8B030D-6E8A-4147-A177-3AD203B41FA5}">
                      <a16:colId xmlns:a16="http://schemas.microsoft.com/office/drawing/2014/main" val="2874627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Образовательная площадка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smtClean="0">
                          <a:effectLst/>
                        </a:rPr>
                        <a:t>Количество</a:t>
                      </a:r>
                      <a:r>
                        <a:rPr lang="ru-RU" sz="1800" baseline="0" smtClean="0">
                          <a:effectLst/>
                        </a:rPr>
                        <a:t> </a:t>
                      </a:r>
                      <a:r>
                        <a:rPr lang="ru-RU" sz="1800" smtClean="0">
                          <a:effectLst/>
                        </a:rPr>
                        <a:t> </a:t>
                      </a:r>
                      <a:r>
                        <a:rPr lang="ru-RU" sz="1800">
                          <a:effectLst/>
                        </a:rPr>
                        <a:t>классов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>
                          <a:effectLst/>
                        </a:rPr>
                        <a:t>Количество мест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4666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</a:rPr>
                        <a:t>ОП. Ш 1 (ул. Радужная, д. 5)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>
                          <a:effectLst/>
                        </a:rPr>
                        <a:t>270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1288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</a:rPr>
                        <a:t>ОП Ш 2 (ул. Атласова, д. 7, корп. 3)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>
                          <a:effectLst/>
                        </a:rPr>
                        <a:t>210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0534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</a:rPr>
                        <a:t>ОП Ш 3 (ул. Бианки, д. </a:t>
                      </a:r>
                      <a:r>
                        <a:rPr lang="ru-RU" sz="1800" dirty="0" err="1">
                          <a:effectLst/>
                        </a:rPr>
                        <a:t>9а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5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150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92715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Ш 6 (ул. Никитина, д. </a:t>
                      </a:r>
                      <a:r>
                        <a:rPr lang="ru-RU" sz="18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9Б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795312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79834" y="4066916"/>
            <a:ext cx="1847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67862"/>
              </p:ext>
            </p:extLst>
          </p:nvPr>
        </p:nvGraphicFramePr>
        <p:xfrm>
          <a:off x="882650" y="3769186"/>
          <a:ext cx="10826750" cy="2922221"/>
        </p:xfrm>
        <a:graphic>
          <a:graphicData uri="http://schemas.openxmlformats.org/drawingml/2006/table">
            <a:tbl>
              <a:tblPr firstRow="1" firstCol="1" bandRow="1"/>
              <a:tblGrid>
                <a:gridCol w="4180350">
                  <a:extLst>
                    <a:ext uri="{9D8B030D-6E8A-4147-A177-3AD203B41FA5}">
                      <a16:colId xmlns:a16="http://schemas.microsoft.com/office/drawing/2014/main" val="2117523416"/>
                    </a:ext>
                  </a:extLst>
                </a:gridCol>
                <a:gridCol w="6646400">
                  <a:extLst>
                    <a:ext uri="{9D8B030D-6E8A-4147-A177-3AD203B41FA5}">
                      <a16:colId xmlns:a16="http://schemas.microsoft.com/office/drawing/2014/main" val="327784792"/>
                    </a:ext>
                  </a:extLst>
                </a:gridCol>
              </a:tblGrid>
              <a:tr h="273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800" smtClean="0">
                          <a:effectLst/>
                        </a:rPr>
                        <a:t>Образовательная площадка</a:t>
                      </a:r>
                      <a:endParaRPr lang="ru-RU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>
                          <a:effectLst/>
                        </a:rPr>
                        <a:t>Адрес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429006"/>
                  </a:ext>
                </a:extLst>
              </a:tr>
              <a:tr h="547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ОП Ш 1 (ул. Радужная, д. 5)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600" dirty="0">
                          <a:effectLst/>
                        </a:rPr>
                        <a:t>Все дома по улицам: Солнечная, Георгиевская, Радужная, Радужный проезд, Московская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549955"/>
                  </a:ext>
                </a:extLst>
              </a:tr>
              <a:tr h="679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ОП Ш 2  (ул. Атласова, д. 7, корп. 3)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600" dirty="0">
                          <a:effectLst/>
                        </a:rPr>
                        <a:t>Четные дома по ул. Бианки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600" dirty="0">
                          <a:effectLst/>
                        </a:rPr>
                        <a:t>Все дома по улицам: Москвитина, Лаптева, Атласова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6384285"/>
                  </a:ext>
                </a:extLst>
              </a:tr>
              <a:tr h="679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ОП Ш 3 (ул. Бианки, д. </a:t>
                      </a:r>
                      <a:r>
                        <a:rPr lang="ru-RU" sz="1600" dirty="0" err="1" smtClean="0">
                          <a:effectLst/>
                        </a:rPr>
                        <a:t>9а</a:t>
                      </a:r>
                      <a:r>
                        <a:rPr lang="ru-RU" sz="1600" dirty="0" smtClean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Никитина, д. </a:t>
                      </a:r>
                      <a:r>
                        <a:rPr lang="ru-RU" sz="1600" dirty="0" err="1" smtClean="0">
                          <a:effectLst/>
                        </a:rPr>
                        <a:t>4,6,8,10,12,14.к.1</a:t>
                      </a:r>
                      <a:r>
                        <a:rPr lang="ru-RU" sz="1600" dirty="0" smtClean="0">
                          <a:effectLst/>
                        </a:rPr>
                        <a:t>, 16, 18. </a:t>
                      </a:r>
                      <a:r>
                        <a:rPr lang="ru-RU" sz="1600" dirty="0" err="1" smtClean="0">
                          <a:effectLst/>
                        </a:rPr>
                        <a:t>к.1</a:t>
                      </a:r>
                      <a:r>
                        <a:rPr lang="ru-RU" sz="1600" dirty="0" smtClean="0">
                          <a:effectLst/>
                        </a:rPr>
                        <a:t>, 20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600" dirty="0">
                          <a:effectLst/>
                        </a:rPr>
                        <a:t>Нечетные дома по улице Бианки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994269"/>
                  </a:ext>
                </a:extLst>
              </a:tr>
              <a:tr h="6796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Ш 6 (ул. Никитина, д. </a:t>
                      </a:r>
                      <a:r>
                        <a:rPr lang="ru-RU" sz="16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9Б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Никитина, д. 11, к.</a:t>
                      </a:r>
                      <a:r>
                        <a:rPr lang="ru-RU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1,4,5,7,8,9,10,11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4763669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424491" y="2771436"/>
            <a:ext cx="5495415" cy="10899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2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адресов, закреплённых за образовательной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площадкой</a:t>
            </a:r>
          </a:p>
          <a:p>
            <a:pPr algn="ctr">
              <a:lnSpc>
                <a:spcPct val="115000"/>
              </a:lnSpc>
              <a:spcAft>
                <a:spcPts val="1200"/>
              </a:spcAft>
            </a:pPr>
            <a:endParaRPr lang="ru-RU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57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 noGrp="1"/>
          </p:cNvSpPr>
          <p:nvPr>
            <p:ph type="body" idx="1"/>
          </p:nvPr>
        </p:nvSpPr>
        <p:spPr>
          <a:xfrm>
            <a:off x="464185" y="1746249"/>
            <a:ext cx="11416665" cy="482600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1600" b="1" dirty="0">
                <a:solidFill>
                  <a:srgbClr val="FF0000"/>
                </a:solidFill>
              </a:rPr>
              <a:t>Распределение будущих первоклассников по зданиям образовательных площадок осуществляется с соблюдением следующих условий:</a:t>
            </a:r>
          </a:p>
          <a:p>
            <a:r>
              <a:rPr lang="ru-RU" sz="1600" dirty="0" smtClean="0"/>
              <a:t> </a:t>
            </a:r>
            <a:r>
              <a:rPr lang="ru-RU" sz="1600" b="1" dirty="0"/>
              <a:t>с </a:t>
            </a:r>
            <a:r>
              <a:rPr lang="ru-RU" sz="1600" b="1" dirty="0" smtClean="0"/>
              <a:t>учетом привязки адреса к образовательной площадке и:</a:t>
            </a:r>
            <a:endParaRPr lang="ru-RU" sz="1600" b="1" dirty="0"/>
          </a:p>
          <a:p>
            <a:pPr>
              <a:buFontTx/>
              <a:buChar char="-"/>
            </a:pPr>
            <a:r>
              <a:rPr lang="ru-RU" sz="1600" dirty="0" smtClean="0"/>
              <a:t>регистрации  </a:t>
            </a:r>
            <a:r>
              <a:rPr lang="ru-RU" sz="1600" dirty="0"/>
              <a:t>по месту жительства на закреплённом за зданием </a:t>
            </a:r>
            <a:r>
              <a:rPr lang="ru-RU" sz="1600" dirty="0" smtClean="0"/>
              <a:t>адресе</a:t>
            </a:r>
          </a:p>
          <a:p>
            <a:pPr>
              <a:buFontTx/>
              <a:buChar char="-"/>
            </a:pPr>
            <a:r>
              <a:rPr lang="ru-RU" sz="1600" dirty="0" smtClean="0"/>
              <a:t>регистрации  </a:t>
            </a:r>
            <a:r>
              <a:rPr lang="ru-RU" sz="1600" dirty="0"/>
              <a:t>по месту пребывания на закреплённом за зданием адресе </a:t>
            </a: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заключения </a:t>
            </a:r>
            <a:r>
              <a:rPr lang="ru-RU" sz="1600" dirty="0" err="1"/>
              <a:t>ЦПМПК</a:t>
            </a:r>
            <a:r>
              <a:rPr lang="ru-RU" sz="1600" dirty="0"/>
              <a:t> в соответствии с требованиями санитарного законодательства.</a:t>
            </a:r>
          </a:p>
          <a:p>
            <a:r>
              <a:rPr lang="ru-RU" sz="1600" dirty="0" smtClean="0"/>
              <a:t> </a:t>
            </a:r>
            <a:r>
              <a:rPr lang="ru-RU" sz="1600" b="1" dirty="0" smtClean="0"/>
              <a:t>с </a:t>
            </a:r>
            <a:r>
              <a:rPr lang="ru-RU" sz="1600" b="1" dirty="0"/>
              <a:t>учетом льготной категории: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dirty="0"/>
              <a:t>родные братья и сестры, обучающиеся в желаемом </a:t>
            </a:r>
            <a:r>
              <a:rPr lang="ru-RU" sz="1600" dirty="0" smtClean="0"/>
              <a:t>корпусе</a:t>
            </a:r>
            <a:endParaRPr lang="ru-RU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dirty="0"/>
              <a:t>дети </a:t>
            </a:r>
            <a:r>
              <a:rPr lang="ru-RU" sz="1600" dirty="0" smtClean="0"/>
              <a:t>сотрудников</a:t>
            </a:r>
            <a:endParaRPr lang="ru-RU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dirty="0"/>
              <a:t>дети – </a:t>
            </a:r>
            <a:r>
              <a:rPr lang="ru-RU" sz="1600" dirty="0" smtClean="0"/>
              <a:t>инвалиды</a:t>
            </a:r>
            <a:endParaRPr lang="ru-RU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dirty="0"/>
              <a:t>дети, мобилизованных на </a:t>
            </a:r>
            <a:r>
              <a:rPr lang="ru-RU" sz="1600" dirty="0" err="1" smtClean="0"/>
              <a:t>СВО</a:t>
            </a:r>
            <a:endParaRPr lang="ru-RU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dirty="0"/>
              <a:t>дети, чьи родители являются инвалидами (с нарушением опорно-двигательного аппарата</a:t>
            </a:r>
            <a:r>
              <a:rPr lang="ru-RU" sz="1600" dirty="0" smtClean="0"/>
              <a:t>)</a:t>
            </a:r>
            <a:endParaRPr lang="ru-RU" sz="1600" dirty="0"/>
          </a:p>
          <a:p>
            <a:r>
              <a:rPr lang="ru-RU" sz="1600" b="1" dirty="0" smtClean="0">
                <a:solidFill>
                  <a:srgbClr val="FF0000"/>
                </a:solidFill>
              </a:rPr>
              <a:t>ВАЖНО! Принимаются </a:t>
            </a:r>
            <a:r>
              <a:rPr lang="ru-RU" sz="1600" b="1" dirty="0">
                <a:solidFill>
                  <a:srgbClr val="FF0000"/>
                </a:solidFill>
              </a:rPr>
              <a:t>только индивидуальные заявления. Коллективные заявление на зачисление в первые классы не рассматриваются. </a:t>
            </a:r>
          </a:p>
          <a:p>
            <a:r>
              <a:rPr lang="ru-RU" sz="1600" dirty="0" smtClean="0"/>
              <a:t>Распределение </a:t>
            </a:r>
            <a:r>
              <a:rPr lang="ru-RU" sz="1600" dirty="0"/>
              <a:t>по классам производится из расчета 30 обучающихся в классе (50% мальчиков, 50% девочек);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4908" y="562188"/>
            <a:ext cx="3278294" cy="650240"/>
          </a:xfrm>
        </p:spPr>
        <p:txBody>
          <a:bodyPr>
            <a:noAutofit/>
          </a:bodyPr>
          <a:lstStyle/>
          <a:p>
            <a: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>Государственное бюджетное </a:t>
            </a:r>
            <a:b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</a:br>
            <a: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>общеобразовательное </a:t>
            </a:r>
            <a:r>
              <a:rPr lang="ru-RU" sz="1200" dirty="0" smtClean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>учреждение </a:t>
            </a:r>
            <a: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/>
            </a:r>
            <a:b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</a:br>
            <a:r>
              <a:rPr lang="ru-RU" sz="1200" dirty="0">
                <a:solidFill>
                  <a:srgbClr val="4A8098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>города Москвы «Школа № 2120»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pic>
        <p:nvPicPr>
          <p:cNvPr id="4" name="Google Shape;240;p30" descr="ÐÐ°ÑÑÐ¸Ð½ÐºÐ¸ Ð¿Ð¾ Ð·Ð°Ð¿ÑÐ¾ÑÑ Ð³ÐµÑÐ± Ð¼Ð¾ÑÐºÐ²Ñ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215145" y="59725"/>
            <a:ext cx="496862" cy="58961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5852160" y="382175"/>
            <a:ext cx="5974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rgbClr val="323F4F"/>
              </a:buClr>
              <a:buSzPts val="4000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Calibri"/>
              </a:rPr>
              <a:t>Распределение будущих первоклассников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Arial Black"/>
              <a:cs typeface="Times New Roman" panose="02020603050405020304" pitchFamily="18" charset="0"/>
              <a:sym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004908" y="1368213"/>
            <a:ext cx="9015305" cy="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23" y="382175"/>
            <a:ext cx="1431356" cy="14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337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326</Words>
  <Application>Microsoft Office PowerPoint</Application>
  <PresentationFormat>Широкоэкранный</PresentationFormat>
  <Paragraphs>46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Тема Office</vt:lpstr>
      <vt:lpstr>Государственное бюджетное  общеобразовательное учреждение  города Москвы «Школа № 2120» </vt:lpstr>
      <vt:lpstr>Государственное бюджетное  общеобразовательное учреждение  города Москвы «Школа № 2120»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 общеобразовательное учреждение  города Москвы «Школа № 2120» </dc:title>
  <dc:creator>admin</dc:creator>
  <cp:lastModifiedBy>admin</cp:lastModifiedBy>
  <cp:revision>2</cp:revision>
  <dcterms:created xsi:type="dcterms:W3CDTF">2025-02-13T05:41:30Z</dcterms:created>
  <dcterms:modified xsi:type="dcterms:W3CDTF">2025-02-13T05:45:15Z</dcterms:modified>
</cp:coreProperties>
</file>