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4" r:id="rId4"/>
    <p:sldId id="271" r:id="rId5"/>
    <p:sldId id="257" r:id="rId6"/>
    <p:sldId id="278" r:id="rId7"/>
    <p:sldId id="270" r:id="rId8"/>
    <p:sldId id="277" r:id="rId9"/>
    <p:sldId id="276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73B5C-1A30-4B73-9F30-B8D8D96AC15E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5CC640-7247-4B57-8390-5DB845E6C9F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D1DA1C6-B9FF-4A70-9163-E34AF090E541}" type="parTrans" cxnId="{CC38BDEB-F6EB-4D86-A81E-DA3C1E4E9482}">
      <dgm:prSet/>
      <dgm:spPr/>
      <dgm:t>
        <a:bodyPr/>
        <a:lstStyle/>
        <a:p>
          <a:endParaRPr lang="ru-RU"/>
        </a:p>
      </dgm:t>
    </dgm:pt>
    <dgm:pt modelId="{FBA3C342-8149-4512-8210-BCAEFEC3B0CC}" type="sibTrans" cxnId="{CC38BDEB-F6EB-4D86-A81E-DA3C1E4E9482}">
      <dgm:prSet/>
      <dgm:spPr/>
      <dgm:t>
        <a:bodyPr/>
        <a:lstStyle/>
        <a:p>
          <a:endParaRPr lang="ru-RU"/>
        </a:p>
      </dgm:t>
    </dgm:pt>
    <dgm:pt modelId="{45C1B907-617A-43B9-99F1-C289AD45D061}">
      <dgm:prSet phldrT="[Текст]"/>
      <dgm:spPr/>
      <dgm:t>
        <a:bodyPr/>
        <a:lstStyle/>
        <a:p>
          <a:r>
            <a:rPr lang="ru-RU" dirty="0" smtClean="0">
              <a:latin typeface="Calibri"/>
            </a:rPr>
            <a:t>С</a:t>
          </a:r>
          <a:r>
            <a:rPr lang="ru" dirty="0" smtClean="0">
              <a:latin typeface="Calibri"/>
            </a:rPr>
            <a:t>оздание единого образовательного пространства Российской Федерации</a:t>
          </a:r>
          <a:endParaRPr lang="ru-RU" dirty="0"/>
        </a:p>
      </dgm:t>
    </dgm:pt>
    <dgm:pt modelId="{DA9C5A41-5F64-4DD2-9CDE-396D5B39BE6A}" type="parTrans" cxnId="{D1C55BE2-75AA-4949-B069-20400658D9AC}">
      <dgm:prSet/>
      <dgm:spPr/>
      <dgm:t>
        <a:bodyPr/>
        <a:lstStyle/>
        <a:p>
          <a:endParaRPr lang="ru-RU"/>
        </a:p>
      </dgm:t>
    </dgm:pt>
    <dgm:pt modelId="{7065C31A-15B5-45A9-9925-6E4170ADEA76}" type="sibTrans" cxnId="{D1C55BE2-75AA-4949-B069-20400658D9AC}">
      <dgm:prSet/>
      <dgm:spPr/>
      <dgm:t>
        <a:bodyPr/>
        <a:lstStyle/>
        <a:p>
          <a:endParaRPr lang="ru-RU"/>
        </a:p>
      </dgm:t>
    </dgm:pt>
    <dgm:pt modelId="{D19D09B5-D087-4212-8644-4CF2847A20D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4CC617D-94EC-4614-8090-056E60BFB428}" type="parTrans" cxnId="{75AEF9EE-EA3B-4DC7-BE78-25182A2A88E1}">
      <dgm:prSet/>
      <dgm:spPr/>
      <dgm:t>
        <a:bodyPr/>
        <a:lstStyle/>
        <a:p>
          <a:endParaRPr lang="ru-RU"/>
        </a:p>
      </dgm:t>
    </dgm:pt>
    <dgm:pt modelId="{C9BD2E54-7A43-40C8-BA34-F85A298200CF}" type="sibTrans" cxnId="{75AEF9EE-EA3B-4DC7-BE78-25182A2A88E1}">
      <dgm:prSet/>
      <dgm:spPr/>
      <dgm:t>
        <a:bodyPr/>
        <a:lstStyle/>
        <a:p>
          <a:endParaRPr lang="ru-RU"/>
        </a:p>
      </dgm:t>
    </dgm:pt>
    <dgm:pt modelId="{34ADBC29-41F8-4662-A4DD-AB9F5432E4E6}">
      <dgm:prSet/>
      <dgm:spPr/>
      <dgm:t>
        <a:bodyPr/>
        <a:lstStyle/>
        <a:p>
          <a:r>
            <a:rPr lang="ru" dirty="0" smtClean="0"/>
            <a:t>Вариативность содержания основных образовательных программ, возможность формирования образовательных программ различной сложности и направленности с учетом потребностей и способностей обучающихся</a:t>
          </a:r>
          <a:endParaRPr lang="ru-RU" dirty="0"/>
        </a:p>
      </dgm:t>
    </dgm:pt>
    <dgm:pt modelId="{8A01E86A-1FD5-41E1-856C-4379E70AA6D2}" type="parTrans" cxnId="{DC92F79D-9ECC-4B85-9E7D-A8247F9E6C24}">
      <dgm:prSet/>
      <dgm:spPr/>
      <dgm:t>
        <a:bodyPr/>
        <a:lstStyle/>
        <a:p>
          <a:endParaRPr lang="ru-RU"/>
        </a:p>
      </dgm:t>
    </dgm:pt>
    <dgm:pt modelId="{6B8DEDD4-5C4B-4FFF-BC96-97FB4A778437}" type="sibTrans" cxnId="{DC92F79D-9ECC-4B85-9E7D-A8247F9E6C24}">
      <dgm:prSet/>
      <dgm:spPr/>
      <dgm:t>
        <a:bodyPr/>
        <a:lstStyle/>
        <a:p>
          <a:endParaRPr lang="ru-RU"/>
        </a:p>
      </dgm:t>
    </dgm:pt>
    <dgm:pt modelId="{E75EB909-0A14-4B4A-80AA-FC5C44DA0E8D}">
      <dgm:prSet/>
      <dgm:spPr/>
      <dgm:t>
        <a:bodyPr/>
        <a:lstStyle/>
        <a:p>
          <a:r>
            <a:rPr lang="ru" dirty="0" smtClean="0"/>
            <a:t>2</a:t>
          </a:r>
          <a:endParaRPr lang="ru" dirty="0"/>
        </a:p>
      </dgm:t>
    </dgm:pt>
    <dgm:pt modelId="{93EF7809-954F-4875-AC64-3DE5BB039021}" type="parTrans" cxnId="{29224057-09A2-4509-ADD9-F0086238F92A}">
      <dgm:prSet/>
      <dgm:spPr/>
      <dgm:t>
        <a:bodyPr/>
        <a:lstStyle/>
        <a:p>
          <a:endParaRPr lang="ru-RU"/>
        </a:p>
      </dgm:t>
    </dgm:pt>
    <dgm:pt modelId="{0EE6354C-FEAE-4F31-9660-D36B56352888}" type="sibTrans" cxnId="{29224057-09A2-4509-ADD9-F0086238F92A}">
      <dgm:prSet/>
      <dgm:spPr/>
      <dgm:t>
        <a:bodyPr/>
        <a:lstStyle/>
        <a:p>
          <a:endParaRPr lang="ru-RU"/>
        </a:p>
      </dgm:t>
    </dgm:pt>
    <dgm:pt modelId="{6670D2A6-C4C2-415B-91A7-CE337BE5B58B}">
      <dgm:prSet/>
      <dgm:spPr/>
      <dgm:t>
        <a:bodyPr/>
        <a:lstStyle/>
        <a:p>
          <a:r>
            <a:rPr lang="ru" dirty="0" smtClean="0"/>
            <a:t>Обеспечение преемственности уровней основного общего и среднего общего образования</a:t>
          </a:r>
          <a:endParaRPr lang="ru" dirty="0"/>
        </a:p>
      </dgm:t>
    </dgm:pt>
    <dgm:pt modelId="{F112BA92-FA93-4D8F-8B92-0B4E65968302}" type="parTrans" cxnId="{0EBE8EEF-3359-463C-BDDB-DE54031B2C36}">
      <dgm:prSet/>
      <dgm:spPr/>
      <dgm:t>
        <a:bodyPr/>
        <a:lstStyle/>
        <a:p>
          <a:endParaRPr lang="ru-RU"/>
        </a:p>
      </dgm:t>
    </dgm:pt>
    <dgm:pt modelId="{D51B874E-3918-4DD1-B9BF-02EDD95D2BA1}" type="sibTrans" cxnId="{0EBE8EEF-3359-463C-BDDB-DE54031B2C36}">
      <dgm:prSet/>
      <dgm:spPr/>
      <dgm:t>
        <a:bodyPr/>
        <a:lstStyle/>
        <a:p>
          <a:endParaRPr lang="ru-RU"/>
        </a:p>
      </dgm:t>
    </dgm:pt>
    <dgm:pt modelId="{E15F2978-5238-4F5E-9A57-49E9633822F6}" type="pres">
      <dgm:prSet presAssocID="{43A73B5C-1A30-4B73-9F30-B8D8D96AC1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3DBE8-4E06-4FA5-9DCB-05077CCCCBEE}" type="pres">
      <dgm:prSet presAssocID="{205CC640-7247-4B57-8390-5DB845E6C9FE}" presName="composite" presStyleCnt="0"/>
      <dgm:spPr/>
    </dgm:pt>
    <dgm:pt modelId="{A3A355BC-C5AA-411A-803C-5E6552CFAD7B}" type="pres">
      <dgm:prSet presAssocID="{205CC640-7247-4B57-8390-5DB845E6C9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6049F-31FF-40F5-9409-303C4F3DE2CE}" type="pres">
      <dgm:prSet presAssocID="{205CC640-7247-4B57-8390-5DB845E6C9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58432-2D96-4067-B915-585AAB112251}" type="pres">
      <dgm:prSet presAssocID="{FBA3C342-8149-4512-8210-BCAEFEC3B0CC}" presName="sp" presStyleCnt="0"/>
      <dgm:spPr/>
    </dgm:pt>
    <dgm:pt modelId="{CA9F8F7A-B69F-457A-A139-DB643E9C4622}" type="pres">
      <dgm:prSet presAssocID="{E75EB909-0A14-4B4A-80AA-FC5C44DA0E8D}" presName="composite" presStyleCnt="0"/>
      <dgm:spPr/>
    </dgm:pt>
    <dgm:pt modelId="{D560136C-4C30-4E62-8E6B-28A11369AD1C}" type="pres">
      <dgm:prSet presAssocID="{E75EB909-0A14-4B4A-80AA-FC5C44DA0E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9D94-C388-4ACA-AC02-4CB0235022A1}" type="pres">
      <dgm:prSet presAssocID="{E75EB909-0A14-4B4A-80AA-FC5C44DA0E8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C09EF-498C-40E2-B26A-FBF7B88C188A}" type="pres">
      <dgm:prSet presAssocID="{0EE6354C-FEAE-4F31-9660-D36B56352888}" presName="sp" presStyleCnt="0"/>
      <dgm:spPr/>
    </dgm:pt>
    <dgm:pt modelId="{E30D0930-51B8-4B10-B4ED-A81FE0F024AE}" type="pres">
      <dgm:prSet presAssocID="{D19D09B5-D087-4212-8644-4CF2847A20D6}" presName="composite" presStyleCnt="0"/>
      <dgm:spPr/>
    </dgm:pt>
    <dgm:pt modelId="{46C9DF54-484E-4E2A-9A1C-87219EA588FB}" type="pres">
      <dgm:prSet presAssocID="{D19D09B5-D087-4212-8644-4CF2847A20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CFA1-9714-4F55-B9AC-266345EEDA9C}" type="pres">
      <dgm:prSet presAssocID="{D19D09B5-D087-4212-8644-4CF2847A20D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E8EEF-3359-463C-BDDB-DE54031B2C36}" srcId="{E75EB909-0A14-4B4A-80AA-FC5C44DA0E8D}" destId="{6670D2A6-C4C2-415B-91A7-CE337BE5B58B}" srcOrd="0" destOrd="0" parTransId="{F112BA92-FA93-4D8F-8B92-0B4E65968302}" sibTransId="{D51B874E-3918-4DD1-B9BF-02EDD95D2BA1}"/>
    <dgm:cxn modelId="{512FB48C-8484-4661-B8AD-37A120BDA83D}" type="presOf" srcId="{E75EB909-0A14-4B4A-80AA-FC5C44DA0E8D}" destId="{D560136C-4C30-4E62-8E6B-28A11369AD1C}" srcOrd="0" destOrd="0" presId="urn:microsoft.com/office/officeart/2005/8/layout/chevron2"/>
    <dgm:cxn modelId="{FBC76B3F-28F6-4292-827E-C444385621C1}" type="presOf" srcId="{45C1B907-617A-43B9-99F1-C289AD45D061}" destId="{CCC6049F-31FF-40F5-9409-303C4F3DE2CE}" srcOrd="0" destOrd="0" presId="urn:microsoft.com/office/officeart/2005/8/layout/chevron2"/>
    <dgm:cxn modelId="{11F43FCD-C02D-4619-8A1D-40791BA3A3EB}" type="presOf" srcId="{6670D2A6-C4C2-415B-91A7-CE337BE5B58B}" destId="{DCBC9D94-C388-4ACA-AC02-4CB0235022A1}" srcOrd="0" destOrd="0" presId="urn:microsoft.com/office/officeart/2005/8/layout/chevron2"/>
    <dgm:cxn modelId="{75AEF9EE-EA3B-4DC7-BE78-25182A2A88E1}" srcId="{43A73B5C-1A30-4B73-9F30-B8D8D96AC15E}" destId="{D19D09B5-D087-4212-8644-4CF2847A20D6}" srcOrd="2" destOrd="0" parTransId="{54CC617D-94EC-4614-8090-056E60BFB428}" sibTransId="{C9BD2E54-7A43-40C8-BA34-F85A298200CF}"/>
    <dgm:cxn modelId="{1D90392D-DE27-4AA4-A5D6-A5E2A04988B5}" type="presOf" srcId="{43A73B5C-1A30-4B73-9F30-B8D8D96AC15E}" destId="{E15F2978-5238-4F5E-9A57-49E9633822F6}" srcOrd="0" destOrd="0" presId="urn:microsoft.com/office/officeart/2005/8/layout/chevron2"/>
    <dgm:cxn modelId="{D1C55BE2-75AA-4949-B069-20400658D9AC}" srcId="{205CC640-7247-4B57-8390-5DB845E6C9FE}" destId="{45C1B907-617A-43B9-99F1-C289AD45D061}" srcOrd="0" destOrd="0" parTransId="{DA9C5A41-5F64-4DD2-9CDE-396D5B39BE6A}" sibTransId="{7065C31A-15B5-45A9-9925-6E4170ADEA76}"/>
    <dgm:cxn modelId="{29224057-09A2-4509-ADD9-F0086238F92A}" srcId="{43A73B5C-1A30-4B73-9F30-B8D8D96AC15E}" destId="{E75EB909-0A14-4B4A-80AA-FC5C44DA0E8D}" srcOrd="1" destOrd="0" parTransId="{93EF7809-954F-4875-AC64-3DE5BB039021}" sibTransId="{0EE6354C-FEAE-4F31-9660-D36B56352888}"/>
    <dgm:cxn modelId="{D65F2813-1864-4E57-A250-5A245B323572}" type="presOf" srcId="{34ADBC29-41F8-4662-A4DD-AB9F5432E4E6}" destId="{8485CFA1-9714-4F55-B9AC-266345EEDA9C}" srcOrd="0" destOrd="0" presId="urn:microsoft.com/office/officeart/2005/8/layout/chevron2"/>
    <dgm:cxn modelId="{C03B71DF-A3F4-4E65-BE34-E0CE3942D390}" type="presOf" srcId="{D19D09B5-D087-4212-8644-4CF2847A20D6}" destId="{46C9DF54-484E-4E2A-9A1C-87219EA588FB}" srcOrd="0" destOrd="0" presId="urn:microsoft.com/office/officeart/2005/8/layout/chevron2"/>
    <dgm:cxn modelId="{DC92F79D-9ECC-4B85-9E7D-A8247F9E6C24}" srcId="{D19D09B5-D087-4212-8644-4CF2847A20D6}" destId="{34ADBC29-41F8-4662-A4DD-AB9F5432E4E6}" srcOrd="0" destOrd="0" parTransId="{8A01E86A-1FD5-41E1-856C-4379E70AA6D2}" sibTransId="{6B8DEDD4-5C4B-4FFF-BC96-97FB4A778437}"/>
    <dgm:cxn modelId="{58C9F4D3-C296-4E8B-AFA5-91DAD9E4B7D6}" type="presOf" srcId="{205CC640-7247-4B57-8390-5DB845E6C9FE}" destId="{A3A355BC-C5AA-411A-803C-5E6552CFAD7B}" srcOrd="0" destOrd="0" presId="urn:microsoft.com/office/officeart/2005/8/layout/chevron2"/>
    <dgm:cxn modelId="{CC38BDEB-F6EB-4D86-A81E-DA3C1E4E9482}" srcId="{43A73B5C-1A30-4B73-9F30-B8D8D96AC15E}" destId="{205CC640-7247-4B57-8390-5DB845E6C9FE}" srcOrd="0" destOrd="0" parTransId="{CD1DA1C6-B9FF-4A70-9163-E34AF090E541}" sibTransId="{FBA3C342-8149-4512-8210-BCAEFEC3B0CC}"/>
    <dgm:cxn modelId="{8A41484E-69AE-458B-8F0C-AAC7034BC81E}" type="presParOf" srcId="{E15F2978-5238-4F5E-9A57-49E9633822F6}" destId="{7883DBE8-4E06-4FA5-9DCB-05077CCCCBEE}" srcOrd="0" destOrd="0" presId="urn:microsoft.com/office/officeart/2005/8/layout/chevron2"/>
    <dgm:cxn modelId="{8EB1FAFC-9C3B-45AC-A587-CE79326DBCA9}" type="presParOf" srcId="{7883DBE8-4E06-4FA5-9DCB-05077CCCCBEE}" destId="{A3A355BC-C5AA-411A-803C-5E6552CFAD7B}" srcOrd="0" destOrd="0" presId="urn:microsoft.com/office/officeart/2005/8/layout/chevron2"/>
    <dgm:cxn modelId="{81BDB4F8-8232-4D9E-BC13-73356754256A}" type="presParOf" srcId="{7883DBE8-4E06-4FA5-9DCB-05077CCCCBEE}" destId="{CCC6049F-31FF-40F5-9409-303C4F3DE2CE}" srcOrd="1" destOrd="0" presId="urn:microsoft.com/office/officeart/2005/8/layout/chevron2"/>
    <dgm:cxn modelId="{1F4A8EBB-0A93-43CA-A234-55B8C1670957}" type="presParOf" srcId="{E15F2978-5238-4F5E-9A57-49E9633822F6}" destId="{6FB58432-2D96-4067-B915-585AAB112251}" srcOrd="1" destOrd="0" presId="urn:microsoft.com/office/officeart/2005/8/layout/chevron2"/>
    <dgm:cxn modelId="{A2142DB7-21C0-4EC4-8130-0A09DC700538}" type="presParOf" srcId="{E15F2978-5238-4F5E-9A57-49E9633822F6}" destId="{CA9F8F7A-B69F-457A-A139-DB643E9C4622}" srcOrd="2" destOrd="0" presId="urn:microsoft.com/office/officeart/2005/8/layout/chevron2"/>
    <dgm:cxn modelId="{15C0A6FB-F167-4790-BC07-BFB4986BBB30}" type="presParOf" srcId="{CA9F8F7A-B69F-457A-A139-DB643E9C4622}" destId="{D560136C-4C30-4E62-8E6B-28A11369AD1C}" srcOrd="0" destOrd="0" presId="urn:microsoft.com/office/officeart/2005/8/layout/chevron2"/>
    <dgm:cxn modelId="{F6FE5D45-FD0E-4E2C-94A6-1B043CEFD090}" type="presParOf" srcId="{CA9F8F7A-B69F-457A-A139-DB643E9C4622}" destId="{DCBC9D94-C388-4ACA-AC02-4CB0235022A1}" srcOrd="1" destOrd="0" presId="urn:microsoft.com/office/officeart/2005/8/layout/chevron2"/>
    <dgm:cxn modelId="{9BEC5BC7-FF68-4D03-AD0E-6A484BEDDCBC}" type="presParOf" srcId="{E15F2978-5238-4F5E-9A57-49E9633822F6}" destId="{4EEC09EF-498C-40E2-B26A-FBF7B88C188A}" srcOrd="3" destOrd="0" presId="urn:microsoft.com/office/officeart/2005/8/layout/chevron2"/>
    <dgm:cxn modelId="{575990DF-39B0-483B-9C04-A3DE88C73F3A}" type="presParOf" srcId="{E15F2978-5238-4F5E-9A57-49E9633822F6}" destId="{E30D0930-51B8-4B10-B4ED-A81FE0F024AE}" srcOrd="4" destOrd="0" presId="urn:microsoft.com/office/officeart/2005/8/layout/chevron2"/>
    <dgm:cxn modelId="{26989409-CD20-4BA8-AFAA-B642A83795D9}" type="presParOf" srcId="{E30D0930-51B8-4B10-B4ED-A81FE0F024AE}" destId="{46C9DF54-484E-4E2A-9A1C-87219EA588FB}" srcOrd="0" destOrd="0" presId="urn:microsoft.com/office/officeart/2005/8/layout/chevron2"/>
    <dgm:cxn modelId="{728E689E-C31D-43EE-849A-560708F64474}" type="presParOf" srcId="{E30D0930-51B8-4B10-B4ED-A81FE0F024AE}" destId="{8485CFA1-9714-4F55-B9AC-266345EEDA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F6E6E-68EC-4F1A-A72A-F66059DCDFB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9721B6-7F7B-48D8-BBC0-F94050B9E56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0DAC558-777A-45C2-8FD2-C06A783F2C0A}" type="parTrans" cxnId="{9D765EF3-5DF6-4F4F-8751-295B1822C3F0}">
      <dgm:prSet/>
      <dgm:spPr/>
      <dgm:t>
        <a:bodyPr/>
        <a:lstStyle/>
        <a:p>
          <a:endParaRPr lang="ru-RU"/>
        </a:p>
      </dgm:t>
    </dgm:pt>
    <dgm:pt modelId="{6A8D8228-60A7-472A-B828-761ED29C0339}" type="sibTrans" cxnId="{9D765EF3-5DF6-4F4F-8751-295B1822C3F0}">
      <dgm:prSet/>
      <dgm:spPr/>
      <dgm:t>
        <a:bodyPr/>
        <a:lstStyle/>
        <a:p>
          <a:endParaRPr lang="ru-RU"/>
        </a:p>
      </dgm:t>
    </dgm:pt>
    <dgm:pt modelId="{AB657405-29F1-453B-A198-326665D89FC2}">
      <dgm:prSet phldrT="[Текст]"/>
      <dgm:spPr/>
      <dgm:t>
        <a:bodyPr/>
        <a:lstStyle/>
        <a:p>
          <a:r>
            <a:rPr lang="ru" dirty="0" smtClean="0">
              <a:latin typeface="Calibri"/>
            </a:rPr>
            <a:t>Обеспечение преемственности уровней начального общего, основного общего и среднего общего образования</a:t>
          </a:r>
          <a:endParaRPr lang="ru-RU" dirty="0"/>
        </a:p>
      </dgm:t>
    </dgm:pt>
    <dgm:pt modelId="{8D860D65-4724-46FF-920D-5F6354F7CBF5}" type="parTrans" cxnId="{FB1CE340-8426-48A0-A8ED-697D27CDABFB}">
      <dgm:prSet/>
      <dgm:spPr/>
      <dgm:t>
        <a:bodyPr/>
        <a:lstStyle/>
        <a:p>
          <a:endParaRPr lang="ru-RU"/>
        </a:p>
      </dgm:t>
    </dgm:pt>
    <dgm:pt modelId="{7FEDEC98-F36C-48F0-87B5-D4840AD7D3F5}" type="sibTrans" cxnId="{FB1CE340-8426-48A0-A8ED-697D27CDABFB}">
      <dgm:prSet/>
      <dgm:spPr/>
      <dgm:t>
        <a:bodyPr/>
        <a:lstStyle/>
        <a:p>
          <a:endParaRPr lang="ru-RU"/>
        </a:p>
      </dgm:t>
    </dgm:pt>
    <dgm:pt modelId="{3E57F1B7-1B4F-4CF2-BD64-A0298895496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A2DC746-5F6D-4B7E-A7D8-27B54C049D51}" type="parTrans" cxnId="{3B43EBA6-A2E7-46C4-A19A-0E286F693A48}">
      <dgm:prSet/>
      <dgm:spPr/>
      <dgm:t>
        <a:bodyPr/>
        <a:lstStyle/>
        <a:p>
          <a:endParaRPr lang="ru-RU"/>
        </a:p>
      </dgm:t>
    </dgm:pt>
    <dgm:pt modelId="{839A5BCC-9CC8-4D9F-8082-68584C3C5E2F}" type="sibTrans" cxnId="{3B43EBA6-A2E7-46C4-A19A-0E286F693A48}">
      <dgm:prSet/>
      <dgm:spPr/>
      <dgm:t>
        <a:bodyPr/>
        <a:lstStyle/>
        <a:p>
          <a:endParaRPr lang="ru-RU"/>
        </a:p>
      </dgm:t>
    </dgm:pt>
    <dgm:pt modelId="{D12C9FE8-8C87-4644-A399-6D21C94D7809}">
      <dgm:prSet phldrT="[Текст]"/>
      <dgm:spPr/>
      <dgm:t>
        <a:bodyPr/>
        <a:lstStyle/>
        <a:p>
          <a:r>
            <a:rPr lang="ru" dirty="0" smtClean="0">
              <a:latin typeface="Calibri"/>
            </a:rPr>
            <a:t>Учебные предметы </a:t>
          </a:r>
          <a:r>
            <a:rPr lang="ru" dirty="0" smtClean="0">
              <a:solidFill>
                <a:srgbClr val="FF0000"/>
              </a:solidFill>
              <a:latin typeface="Calibri"/>
            </a:rPr>
            <a:t>(родной язык, родная литература, второй иностранный язык) </a:t>
          </a:r>
          <a:r>
            <a:rPr lang="ru" dirty="0" smtClean="0">
              <a:latin typeface="Calibri"/>
            </a:rPr>
            <a:t>- по заявлению  родителей (законных представителей) обучающихся</a:t>
          </a:r>
          <a:endParaRPr lang="ru-RU" dirty="0"/>
        </a:p>
      </dgm:t>
    </dgm:pt>
    <dgm:pt modelId="{60E9F233-00FC-42A1-999B-368BF93C5D5E}" type="parTrans" cxnId="{DEED696E-2808-4E43-8851-986F27A85022}">
      <dgm:prSet/>
      <dgm:spPr/>
      <dgm:t>
        <a:bodyPr/>
        <a:lstStyle/>
        <a:p>
          <a:endParaRPr lang="ru-RU"/>
        </a:p>
      </dgm:t>
    </dgm:pt>
    <dgm:pt modelId="{FB66F124-0767-406D-A1BB-C77EE325959C}" type="sibTrans" cxnId="{DEED696E-2808-4E43-8851-986F27A85022}">
      <dgm:prSet/>
      <dgm:spPr/>
      <dgm:t>
        <a:bodyPr/>
        <a:lstStyle/>
        <a:p>
          <a:endParaRPr lang="ru-RU"/>
        </a:p>
      </dgm:t>
    </dgm:pt>
    <dgm:pt modelId="{FDB80000-A817-473E-9568-C65B186A2342}">
      <dgm:prSet phldrT="[Текст]"/>
      <dgm:spPr/>
      <dgm:t>
        <a:bodyPr/>
        <a:lstStyle/>
        <a:p>
          <a:r>
            <a:rPr lang="ru" dirty="0" smtClean="0"/>
            <a:t>Общий </a:t>
          </a:r>
          <a:r>
            <a:rPr lang="ru" dirty="0" smtClean="0">
              <a:latin typeface="Calibri"/>
            </a:rPr>
            <a:t>объём аудиторной работы обучающихся за пять учебных  лет не может составлять </a:t>
          </a:r>
          <a:r>
            <a:rPr lang="ru" dirty="0" smtClean="0">
              <a:solidFill>
                <a:srgbClr val="FF0000"/>
              </a:solidFill>
              <a:latin typeface="Calibri"/>
            </a:rPr>
            <a:t>менее 5058 </a:t>
          </a:r>
          <a:r>
            <a:rPr lang="ru" dirty="0" smtClean="0">
              <a:latin typeface="Calibri"/>
            </a:rPr>
            <a:t>академических часов и </a:t>
          </a:r>
          <a:r>
            <a:rPr lang="ru" dirty="0" smtClean="0">
              <a:solidFill>
                <a:srgbClr val="FF0000"/>
              </a:solidFill>
              <a:latin typeface="Calibri"/>
            </a:rPr>
            <a:t>более 5848 </a:t>
          </a:r>
          <a:r>
            <a:rPr lang="ru" dirty="0" smtClean="0">
              <a:latin typeface="Calibri"/>
            </a:rPr>
            <a:t>академических часов.</a:t>
          </a:r>
          <a:endParaRPr lang="ru-RU" dirty="0"/>
        </a:p>
      </dgm:t>
    </dgm:pt>
    <dgm:pt modelId="{8ABFD2BC-0568-48FF-AE90-2E5BE98C205A}" type="sibTrans" cxnId="{0021BB58-D6AC-46AF-997C-B4C812CE73D9}">
      <dgm:prSet/>
      <dgm:spPr/>
      <dgm:t>
        <a:bodyPr/>
        <a:lstStyle/>
        <a:p>
          <a:endParaRPr lang="ru-RU"/>
        </a:p>
      </dgm:t>
    </dgm:pt>
    <dgm:pt modelId="{C00ED52A-56B4-4FC5-9B93-2E3AE8DF0AB2}" type="parTrans" cxnId="{0021BB58-D6AC-46AF-997C-B4C812CE73D9}">
      <dgm:prSet/>
      <dgm:spPr/>
      <dgm:t>
        <a:bodyPr/>
        <a:lstStyle/>
        <a:p>
          <a:endParaRPr lang="ru-RU"/>
        </a:p>
      </dgm:t>
    </dgm:pt>
    <dgm:pt modelId="{0C76676C-282F-4977-AC86-7E1B7A2CB82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4615F66-1359-4074-AF05-49FE8B756CA4}" type="sibTrans" cxnId="{FC52F781-58D2-4885-8E29-773CFA227629}">
      <dgm:prSet/>
      <dgm:spPr/>
      <dgm:t>
        <a:bodyPr/>
        <a:lstStyle/>
        <a:p>
          <a:endParaRPr lang="ru-RU"/>
        </a:p>
      </dgm:t>
    </dgm:pt>
    <dgm:pt modelId="{FCA8E8A1-3300-4D5E-81C5-A359463BF796}" type="parTrans" cxnId="{FC52F781-58D2-4885-8E29-773CFA227629}">
      <dgm:prSet/>
      <dgm:spPr/>
      <dgm:t>
        <a:bodyPr/>
        <a:lstStyle/>
        <a:p>
          <a:endParaRPr lang="ru-RU"/>
        </a:p>
      </dgm:t>
    </dgm:pt>
    <dgm:pt modelId="{8088FC73-A8F9-415B-B883-D78D08D02F4A}">
      <dgm:prSet phldrT="[Текст]"/>
      <dgm:spPr/>
      <dgm:t>
        <a:bodyPr/>
        <a:lstStyle/>
        <a:p>
          <a:r>
            <a:rPr lang="ru" dirty="0" smtClean="0">
              <a:latin typeface="Calibri"/>
            </a:rPr>
            <a:t>Конкретизация предметных, личностных  результатов</a:t>
          </a:r>
          <a:endParaRPr lang="ru-RU" dirty="0"/>
        </a:p>
      </dgm:t>
    </dgm:pt>
    <dgm:pt modelId="{D3BEF04A-0190-469D-9D35-692A9AB5E032}" type="parTrans" cxnId="{018E829B-B3F0-44E6-AF48-76F4EE249A39}">
      <dgm:prSet/>
      <dgm:spPr/>
      <dgm:t>
        <a:bodyPr/>
        <a:lstStyle/>
        <a:p>
          <a:endParaRPr lang="ru-RU"/>
        </a:p>
      </dgm:t>
    </dgm:pt>
    <dgm:pt modelId="{28213275-7859-4E76-9680-A582B86B577C}" type="sibTrans" cxnId="{018E829B-B3F0-44E6-AF48-76F4EE249A39}">
      <dgm:prSet/>
      <dgm:spPr/>
      <dgm:t>
        <a:bodyPr/>
        <a:lstStyle/>
        <a:p>
          <a:endParaRPr lang="ru-RU"/>
        </a:p>
      </dgm:t>
    </dgm:pt>
    <dgm:pt modelId="{735EEB15-E390-4631-861E-9DE7EC2660E3}">
      <dgm:prSet phldrT="[Текст]"/>
      <dgm:spPr/>
      <dgm:t>
        <a:bodyPr/>
        <a:lstStyle/>
        <a:p>
          <a:r>
            <a:rPr lang="ru" dirty="0" smtClean="0">
              <a:latin typeface="Calibri"/>
            </a:rPr>
            <a:t>Учебный предмет </a:t>
          </a:r>
          <a:r>
            <a:rPr lang="ru" dirty="0" smtClean="0">
              <a:latin typeface="Calibri"/>
            </a:rPr>
            <a:t>ОДНКНР </a:t>
          </a:r>
          <a:r>
            <a:rPr lang="ru" dirty="0" smtClean="0">
              <a:latin typeface="Calibri"/>
            </a:rPr>
            <a:t>изучается в течение </a:t>
          </a:r>
          <a:r>
            <a:rPr lang="ru" dirty="0" smtClean="0">
              <a:solidFill>
                <a:srgbClr val="FF0000"/>
              </a:solidFill>
              <a:latin typeface="Calibri"/>
            </a:rPr>
            <a:t>2 лет (5-6 класс)</a:t>
          </a:r>
          <a:endParaRPr lang="ru-RU" dirty="0"/>
        </a:p>
      </dgm:t>
    </dgm:pt>
    <dgm:pt modelId="{CAB4EB18-68BC-46F9-B91E-8DF3F0219C07}" type="parTrans" cxnId="{1CE04838-B959-4A0A-9574-7E03062C63E9}">
      <dgm:prSet/>
      <dgm:spPr/>
      <dgm:t>
        <a:bodyPr/>
        <a:lstStyle/>
        <a:p>
          <a:endParaRPr lang="ru-RU"/>
        </a:p>
      </dgm:t>
    </dgm:pt>
    <dgm:pt modelId="{961D7142-0004-4262-AA65-3CE0311BD8DF}" type="sibTrans" cxnId="{1CE04838-B959-4A0A-9574-7E03062C63E9}">
      <dgm:prSet/>
      <dgm:spPr/>
      <dgm:t>
        <a:bodyPr/>
        <a:lstStyle/>
        <a:p>
          <a:endParaRPr lang="ru-RU"/>
        </a:p>
      </dgm:t>
    </dgm:pt>
    <dgm:pt modelId="{FAB17212-FAE7-4636-BD83-3FBD4410E04B}" type="pres">
      <dgm:prSet presAssocID="{ED2F6E6E-68EC-4F1A-A72A-F66059DCDF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9F47A-D2FB-48AA-B216-ECBD349DA13C}" type="pres">
      <dgm:prSet presAssocID="{069721B6-7F7B-48D8-BBC0-F94050B9E56F}" presName="composite" presStyleCnt="0"/>
      <dgm:spPr/>
    </dgm:pt>
    <dgm:pt modelId="{0D4D2BD6-D97C-4659-A260-0577402E05A5}" type="pres">
      <dgm:prSet presAssocID="{069721B6-7F7B-48D8-BBC0-F94050B9E5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0F928-5A64-4352-9FFE-2E11B68E696C}" type="pres">
      <dgm:prSet presAssocID="{069721B6-7F7B-48D8-BBC0-F94050B9E5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D4E49-6992-4B83-88BB-B47DBA5195F2}" type="pres">
      <dgm:prSet presAssocID="{6A8D8228-60A7-472A-B828-761ED29C0339}" presName="sp" presStyleCnt="0"/>
      <dgm:spPr/>
    </dgm:pt>
    <dgm:pt modelId="{DDFA79FB-80BB-42B1-9763-34B9D6639BB0}" type="pres">
      <dgm:prSet presAssocID="{0C76676C-282F-4977-AC86-7E1B7A2CB820}" presName="composite" presStyleCnt="0"/>
      <dgm:spPr/>
    </dgm:pt>
    <dgm:pt modelId="{D679C1EA-0E5B-4968-80EA-B4EC997D98CF}" type="pres">
      <dgm:prSet presAssocID="{0C76676C-282F-4977-AC86-7E1B7A2CB8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937F3-F498-4987-9758-85F5B8AF24AC}" type="pres">
      <dgm:prSet presAssocID="{0C76676C-282F-4977-AC86-7E1B7A2CB8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DF7EA-18E4-4A58-B65F-39250C2CE559}" type="pres">
      <dgm:prSet presAssocID="{F4615F66-1359-4074-AF05-49FE8B756CA4}" presName="sp" presStyleCnt="0"/>
      <dgm:spPr/>
    </dgm:pt>
    <dgm:pt modelId="{CB208EE7-7FD1-4993-BCAA-AFE846D26FE3}" type="pres">
      <dgm:prSet presAssocID="{3E57F1B7-1B4F-4CF2-BD64-A0298895496F}" presName="composite" presStyleCnt="0"/>
      <dgm:spPr/>
    </dgm:pt>
    <dgm:pt modelId="{691722AC-7FE3-4527-B17E-FA068973C35F}" type="pres">
      <dgm:prSet presAssocID="{3E57F1B7-1B4F-4CF2-BD64-A029889549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9F9D6-51C4-49F2-BFAE-4C08618637AD}" type="pres">
      <dgm:prSet presAssocID="{3E57F1B7-1B4F-4CF2-BD64-A029889549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723B4-F250-43E2-A675-B19E0B14F190}" type="presOf" srcId="{8088FC73-A8F9-415B-B883-D78D08D02F4A}" destId="{0AC0F928-5A64-4352-9FFE-2E11B68E696C}" srcOrd="0" destOrd="1" presId="urn:microsoft.com/office/officeart/2005/8/layout/chevron2"/>
    <dgm:cxn modelId="{9D765EF3-5DF6-4F4F-8751-295B1822C3F0}" srcId="{ED2F6E6E-68EC-4F1A-A72A-F66059DCDFBB}" destId="{069721B6-7F7B-48D8-BBC0-F94050B9E56F}" srcOrd="0" destOrd="0" parTransId="{90DAC558-777A-45C2-8FD2-C06A783F2C0A}" sibTransId="{6A8D8228-60A7-472A-B828-761ED29C0339}"/>
    <dgm:cxn modelId="{3B43EBA6-A2E7-46C4-A19A-0E286F693A48}" srcId="{ED2F6E6E-68EC-4F1A-A72A-F66059DCDFBB}" destId="{3E57F1B7-1B4F-4CF2-BD64-A0298895496F}" srcOrd="2" destOrd="0" parTransId="{8A2DC746-5F6D-4B7E-A7D8-27B54C049D51}" sibTransId="{839A5BCC-9CC8-4D9F-8082-68584C3C5E2F}"/>
    <dgm:cxn modelId="{FC52F781-58D2-4885-8E29-773CFA227629}" srcId="{ED2F6E6E-68EC-4F1A-A72A-F66059DCDFBB}" destId="{0C76676C-282F-4977-AC86-7E1B7A2CB820}" srcOrd="1" destOrd="0" parTransId="{FCA8E8A1-3300-4D5E-81C5-A359463BF796}" sibTransId="{F4615F66-1359-4074-AF05-49FE8B756CA4}"/>
    <dgm:cxn modelId="{FFEC312D-D8E7-4BAE-BF92-744ED0C5E8D0}" type="presOf" srcId="{FDB80000-A817-473E-9568-C65B186A2342}" destId="{762937F3-F498-4987-9758-85F5B8AF24AC}" srcOrd="0" destOrd="0" presId="urn:microsoft.com/office/officeart/2005/8/layout/chevron2"/>
    <dgm:cxn modelId="{56422049-D327-4BAE-AF77-BDA770E74965}" type="presOf" srcId="{ED2F6E6E-68EC-4F1A-A72A-F66059DCDFBB}" destId="{FAB17212-FAE7-4636-BD83-3FBD4410E04B}" srcOrd="0" destOrd="0" presId="urn:microsoft.com/office/officeart/2005/8/layout/chevron2"/>
    <dgm:cxn modelId="{DA60F15E-AC82-44AE-9AA7-703CCA6E14E3}" type="presOf" srcId="{D12C9FE8-8C87-4644-A399-6D21C94D7809}" destId="{6D49F9D6-51C4-49F2-BFAE-4C08618637AD}" srcOrd="0" destOrd="0" presId="urn:microsoft.com/office/officeart/2005/8/layout/chevron2"/>
    <dgm:cxn modelId="{DEED696E-2808-4E43-8851-986F27A85022}" srcId="{3E57F1B7-1B4F-4CF2-BD64-A0298895496F}" destId="{D12C9FE8-8C87-4644-A399-6D21C94D7809}" srcOrd="0" destOrd="0" parTransId="{60E9F233-00FC-42A1-999B-368BF93C5D5E}" sibTransId="{FB66F124-0767-406D-A1BB-C77EE325959C}"/>
    <dgm:cxn modelId="{0021BB58-D6AC-46AF-997C-B4C812CE73D9}" srcId="{0C76676C-282F-4977-AC86-7E1B7A2CB820}" destId="{FDB80000-A817-473E-9568-C65B186A2342}" srcOrd="0" destOrd="0" parTransId="{C00ED52A-56B4-4FC5-9B93-2E3AE8DF0AB2}" sibTransId="{8ABFD2BC-0568-48FF-AE90-2E5BE98C205A}"/>
    <dgm:cxn modelId="{018E829B-B3F0-44E6-AF48-76F4EE249A39}" srcId="{069721B6-7F7B-48D8-BBC0-F94050B9E56F}" destId="{8088FC73-A8F9-415B-B883-D78D08D02F4A}" srcOrd="1" destOrd="0" parTransId="{D3BEF04A-0190-469D-9D35-692A9AB5E032}" sibTransId="{28213275-7859-4E76-9680-A582B86B577C}"/>
    <dgm:cxn modelId="{1CE04838-B959-4A0A-9574-7E03062C63E9}" srcId="{3E57F1B7-1B4F-4CF2-BD64-A0298895496F}" destId="{735EEB15-E390-4631-861E-9DE7EC2660E3}" srcOrd="1" destOrd="0" parTransId="{CAB4EB18-68BC-46F9-B91E-8DF3F0219C07}" sibTransId="{961D7142-0004-4262-AA65-3CE0311BD8DF}"/>
    <dgm:cxn modelId="{639FBE2E-59CE-43CB-9538-0341C42E4741}" type="presOf" srcId="{735EEB15-E390-4631-861E-9DE7EC2660E3}" destId="{6D49F9D6-51C4-49F2-BFAE-4C08618637AD}" srcOrd="0" destOrd="1" presId="urn:microsoft.com/office/officeart/2005/8/layout/chevron2"/>
    <dgm:cxn modelId="{BAAEBF81-E271-4A27-BCFC-FC0A7D454091}" type="presOf" srcId="{AB657405-29F1-453B-A198-326665D89FC2}" destId="{0AC0F928-5A64-4352-9FFE-2E11B68E696C}" srcOrd="0" destOrd="0" presId="urn:microsoft.com/office/officeart/2005/8/layout/chevron2"/>
    <dgm:cxn modelId="{742A6AEA-0FDC-4BD5-BA65-291B419208CC}" type="presOf" srcId="{0C76676C-282F-4977-AC86-7E1B7A2CB820}" destId="{D679C1EA-0E5B-4968-80EA-B4EC997D98CF}" srcOrd="0" destOrd="0" presId="urn:microsoft.com/office/officeart/2005/8/layout/chevron2"/>
    <dgm:cxn modelId="{FB1CE340-8426-48A0-A8ED-697D27CDABFB}" srcId="{069721B6-7F7B-48D8-BBC0-F94050B9E56F}" destId="{AB657405-29F1-453B-A198-326665D89FC2}" srcOrd="0" destOrd="0" parTransId="{8D860D65-4724-46FF-920D-5F6354F7CBF5}" sibTransId="{7FEDEC98-F36C-48F0-87B5-D4840AD7D3F5}"/>
    <dgm:cxn modelId="{67A08895-91EE-4F12-83B3-15B9DB408243}" type="presOf" srcId="{069721B6-7F7B-48D8-BBC0-F94050B9E56F}" destId="{0D4D2BD6-D97C-4659-A260-0577402E05A5}" srcOrd="0" destOrd="0" presId="urn:microsoft.com/office/officeart/2005/8/layout/chevron2"/>
    <dgm:cxn modelId="{970E9C80-9C26-4440-A8CF-66F23B6D9B10}" type="presOf" srcId="{3E57F1B7-1B4F-4CF2-BD64-A0298895496F}" destId="{691722AC-7FE3-4527-B17E-FA068973C35F}" srcOrd="0" destOrd="0" presId="urn:microsoft.com/office/officeart/2005/8/layout/chevron2"/>
    <dgm:cxn modelId="{53ECA121-0E12-40CB-ACCB-465BE881E5D5}" type="presParOf" srcId="{FAB17212-FAE7-4636-BD83-3FBD4410E04B}" destId="{BA69F47A-D2FB-48AA-B216-ECBD349DA13C}" srcOrd="0" destOrd="0" presId="urn:microsoft.com/office/officeart/2005/8/layout/chevron2"/>
    <dgm:cxn modelId="{C0D350C6-4D83-4E0A-9F0D-D0E96472F6D4}" type="presParOf" srcId="{BA69F47A-D2FB-48AA-B216-ECBD349DA13C}" destId="{0D4D2BD6-D97C-4659-A260-0577402E05A5}" srcOrd="0" destOrd="0" presId="urn:microsoft.com/office/officeart/2005/8/layout/chevron2"/>
    <dgm:cxn modelId="{4B8EF622-6936-4E24-9D63-E17979DA2C48}" type="presParOf" srcId="{BA69F47A-D2FB-48AA-B216-ECBD349DA13C}" destId="{0AC0F928-5A64-4352-9FFE-2E11B68E696C}" srcOrd="1" destOrd="0" presId="urn:microsoft.com/office/officeart/2005/8/layout/chevron2"/>
    <dgm:cxn modelId="{4698FC4E-BAD7-4681-8964-737882CE677B}" type="presParOf" srcId="{FAB17212-FAE7-4636-BD83-3FBD4410E04B}" destId="{8B1D4E49-6992-4B83-88BB-B47DBA5195F2}" srcOrd="1" destOrd="0" presId="urn:microsoft.com/office/officeart/2005/8/layout/chevron2"/>
    <dgm:cxn modelId="{0290451B-1BA0-49AF-95A2-B667861B85FB}" type="presParOf" srcId="{FAB17212-FAE7-4636-BD83-3FBD4410E04B}" destId="{DDFA79FB-80BB-42B1-9763-34B9D6639BB0}" srcOrd="2" destOrd="0" presId="urn:microsoft.com/office/officeart/2005/8/layout/chevron2"/>
    <dgm:cxn modelId="{778D7A36-50D6-4F2E-A612-55CFF798EBE4}" type="presParOf" srcId="{DDFA79FB-80BB-42B1-9763-34B9D6639BB0}" destId="{D679C1EA-0E5B-4968-80EA-B4EC997D98CF}" srcOrd="0" destOrd="0" presId="urn:microsoft.com/office/officeart/2005/8/layout/chevron2"/>
    <dgm:cxn modelId="{9DA33165-9167-4E10-A1C0-AEF3DC383F89}" type="presParOf" srcId="{DDFA79FB-80BB-42B1-9763-34B9D6639BB0}" destId="{762937F3-F498-4987-9758-85F5B8AF24AC}" srcOrd="1" destOrd="0" presId="urn:microsoft.com/office/officeart/2005/8/layout/chevron2"/>
    <dgm:cxn modelId="{E8F5B5C2-2C22-4BA4-81EA-4BB71D7D1FDD}" type="presParOf" srcId="{FAB17212-FAE7-4636-BD83-3FBD4410E04B}" destId="{043DF7EA-18E4-4A58-B65F-39250C2CE559}" srcOrd="3" destOrd="0" presId="urn:microsoft.com/office/officeart/2005/8/layout/chevron2"/>
    <dgm:cxn modelId="{25808D70-711D-49C4-BEB2-F084180D1ED0}" type="presParOf" srcId="{FAB17212-FAE7-4636-BD83-3FBD4410E04B}" destId="{CB208EE7-7FD1-4993-BCAA-AFE846D26FE3}" srcOrd="4" destOrd="0" presId="urn:microsoft.com/office/officeart/2005/8/layout/chevron2"/>
    <dgm:cxn modelId="{3CBDEB6A-E70C-4F01-B4F4-8DB0C33ABD36}" type="presParOf" srcId="{CB208EE7-7FD1-4993-BCAA-AFE846D26FE3}" destId="{691722AC-7FE3-4527-B17E-FA068973C35F}" srcOrd="0" destOrd="0" presId="urn:microsoft.com/office/officeart/2005/8/layout/chevron2"/>
    <dgm:cxn modelId="{DFC5AA89-CA3C-4556-9E07-50632C328055}" type="presParOf" srcId="{CB208EE7-7FD1-4993-BCAA-AFE846D26FE3}" destId="{6D49F9D6-51C4-49F2-BFAE-4C08618637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355BC-C5AA-411A-803C-5E6552CFAD7B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 rot="-5400000">
        <a:off x="1" y="679096"/>
        <a:ext cx="1352020" cy="579438"/>
      </dsp:txXfrm>
    </dsp:sp>
    <dsp:sp modelId="{CCC6049F-31FF-40F5-9409-303C4F3DE2CE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Calibri"/>
            </a:rPr>
            <a:t>С</a:t>
          </a:r>
          <a:r>
            <a:rPr lang="ru" sz="1900" kern="1200" dirty="0" smtClean="0">
              <a:latin typeface="Calibri"/>
            </a:rPr>
            <a:t>оздание единого образовательного пространства Российской Федерации</a:t>
          </a:r>
          <a:endParaRPr lang="ru-RU" sz="1900" kern="1200" dirty="0"/>
        </a:p>
      </dsp:txBody>
      <dsp:txXfrm rot="-5400000">
        <a:off x="1352020" y="64373"/>
        <a:ext cx="6714693" cy="1132875"/>
      </dsp:txXfrm>
    </dsp:sp>
    <dsp:sp modelId="{D560136C-4C30-4E62-8E6B-28A11369AD1C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3800" kern="1200" dirty="0" smtClean="0"/>
            <a:t>2</a:t>
          </a:r>
          <a:endParaRPr lang="ru" sz="3800" kern="1200" dirty="0"/>
        </a:p>
      </dsp:txBody>
      <dsp:txXfrm rot="-5400000">
        <a:off x="1" y="2419614"/>
        <a:ext cx="1352020" cy="579438"/>
      </dsp:txXfrm>
    </dsp:sp>
    <dsp:sp modelId="{DCBC9D94-C388-4ACA-AC02-4CB0235022A1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Обеспечение преемственности уровней основного общего и среднего общего образования</a:t>
          </a:r>
          <a:endParaRPr lang="ru" sz="1900" kern="1200" dirty="0"/>
        </a:p>
      </dsp:txBody>
      <dsp:txXfrm rot="-5400000">
        <a:off x="1352020" y="1804891"/>
        <a:ext cx="6714693" cy="1132875"/>
      </dsp:txXfrm>
    </dsp:sp>
    <dsp:sp modelId="{46C9DF54-484E-4E2A-9A1C-87219EA588FB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 rot="-5400000">
        <a:off x="1" y="4160131"/>
        <a:ext cx="1352020" cy="579438"/>
      </dsp:txXfrm>
    </dsp:sp>
    <dsp:sp modelId="{8485CFA1-9714-4F55-B9AC-266345EEDA9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Вариативность содержания основных образовательных программ, возможность формирования образовательных программ различной сложности и направленности с учетом потребностей и способностей обучающихся</a:t>
          </a:r>
          <a:endParaRPr lang="ru-RU" sz="19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D2BD6-D97C-4659-A260-0577402E05A5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 rot="-5400000">
        <a:off x="1" y="679096"/>
        <a:ext cx="1352020" cy="579438"/>
      </dsp:txXfrm>
    </dsp:sp>
    <dsp:sp modelId="{0AC0F928-5A64-4352-9FFE-2E11B68E696C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800" kern="1200" dirty="0" smtClean="0">
              <a:latin typeface="Calibri"/>
            </a:rPr>
            <a:t>Обеспечение преемственности уровней начального общего, основного общего и среднего общего образования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800" kern="1200" dirty="0" smtClean="0">
              <a:latin typeface="Calibri"/>
            </a:rPr>
            <a:t>Конкретизация предметных, личностных  результатов</a:t>
          </a:r>
          <a:endParaRPr lang="ru-RU" sz="1800" kern="1200" dirty="0"/>
        </a:p>
      </dsp:txBody>
      <dsp:txXfrm rot="-5400000">
        <a:off x="1352020" y="64373"/>
        <a:ext cx="6714693" cy="1132875"/>
      </dsp:txXfrm>
    </dsp:sp>
    <dsp:sp modelId="{D679C1EA-0E5B-4968-80EA-B4EC997D98CF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</a:t>
          </a:r>
          <a:endParaRPr lang="ru-RU" sz="3800" kern="1200" dirty="0"/>
        </a:p>
      </dsp:txBody>
      <dsp:txXfrm rot="-5400000">
        <a:off x="1" y="2419614"/>
        <a:ext cx="1352020" cy="579438"/>
      </dsp:txXfrm>
    </dsp:sp>
    <dsp:sp modelId="{762937F3-F498-4987-9758-85F5B8AF24AC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800" kern="1200" dirty="0" smtClean="0"/>
            <a:t>Общий </a:t>
          </a:r>
          <a:r>
            <a:rPr lang="ru" sz="1800" kern="1200" dirty="0" smtClean="0">
              <a:latin typeface="Calibri"/>
            </a:rPr>
            <a:t>объём аудиторной работы обучающихся за пять учебных  лет не может составлять </a:t>
          </a:r>
          <a:r>
            <a:rPr lang="ru" sz="1800" kern="1200" dirty="0" smtClean="0">
              <a:solidFill>
                <a:srgbClr val="FF0000"/>
              </a:solidFill>
              <a:latin typeface="Calibri"/>
            </a:rPr>
            <a:t>менее 5058 </a:t>
          </a:r>
          <a:r>
            <a:rPr lang="ru" sz="1800" kern="1200" dirty="0" smtClean="0">
              <a:latin typeface="Calibri"/>
            </a:rPr>
            <a:t>академических часов и </a:t>
          </a:r>
          <a:r>
            <a:rPr lang="ru" sz="1800" kern="1200" dirty="0" smtClean="0">
              <a:solidFill>
                <a:srgbClr val="FF0000"/>
              </a:solidFill>
              <a:latin typeface="Calibri"/>
            </a:rPr>
            <a:t>более 5848 </a:t>
          </a:r>
          <a:r>
            <a:rPr lang="ru" sz="1800" kern="1200" dirty="0" smtClean="0">
              <a:latin typeface="Calibri"/>
            </a:rPr>
            <a:t>академических часов.</a:t>
          </a:r>
          <a:endParaRPr lang="ru-RU" sz="1800" kern="1200" dirty="0"/>
        </a:p>
      </dsp:txBody>
      <dsp:txXfrm rot="-5400000">
        <a:off x="1352020" y="1804891"/>
        <a:ext cx="6714693" cy="1132875"/>
      </dsp:txXfrm>
    </dsp:sp>
    <dsp:sp modelId="{691722AC-7FE3-4527-B17E-FA068973C35F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 rot="-5400000">
        <a:off x="1" y="4160131"/>
        <a:ext cx="1352020" cy="579438"/>
      </dsp:txXfrm>
    </dsp:sp>
    <dsp:sp modelId="{6D49F9D6-51C4-49F2-BFAE-4C08618637AD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800" kern="1200" dirty="0" smtClean="0">
              <a:latin typeface="Calibri"/>
            </a:rPr>
            <a:t>Учебные предметы </a:t>
          </a:r>
          <a:r>
            <a:rPr lang="ru" sz="1800" kern="1200" dirty="0" smtClean="0">
              <a:solidFill>
                <a:srgbClr val="FF0000"/>
              </a:solidFill>
              <a:latin typeface="Calibri"/>
            </a:rPr>
            <a:t>(родной язык, родная литература, второй иностранный язык) </a:t>
          </a:r>
          <a:r>
            <a:rPr lang="ru" sz="1800" kern="1200" dirty="0" smtClean="0">
              <a:latin typeface="Calibri"/>
            </a:rPr>
            <a:t>- по заявлению  родителей (законных представителей) обучающихся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800" kern="1200" dirty="0" smtClean="0">
              <a:latin typeface="Calibri"/>
            </a:rPr>
            <a:t>Учебный предмет </a:t>
          </a:r>
          <a:r>
            <a:rPr lang="ru" sz="1800" kern="1200" dirty="0" smtClean="0">
              <a:latin typeface="Calibri"/>
            </a:rPr>
            <a:t>ОДНКНР </a:t>
          </a:r>
          <a:r>
            <a:rPr lang="ru" sz="1800" kern="1200" dirty="0" smtClean="0">
              <a:latin typeface="Calibri"/>
            </a:rPr>
            <a:t>изучается в течение </a:t>
          </a:r>
          <a:r>
            <a:rPr lang="ru" sz="1800" kern="1200" dirty="0" smtClean="0">
              <a:solidFill>
                <a:srgbClr val="FF0000"/>
              </a:solidFill>
              <a:latin typeface="Calibri"/>
            </a:rPr>
            <a:t>2 лет (5-6 класс)</a:t>
          </a:r>
          <a:endParaRPr lang="ru-RU" sz="18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BAA1-722A-4E46-9987-F5331C9E65C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D7AD2-BF85-4A97-BD24-7C46632A4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6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7AD2-BF85-4A97-BD24-7C46632A4F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9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7AD2-BF85-4A97-BD24-7C46632A4F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5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7AD2-BF85-4A97-BD24-7C46632A4F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6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7AD2-BF85-4A97-BD24-7C46632A4F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5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CC992-ECD2-1F07-ABB4-0394C5C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B507-2089-466A-9EDC-2916E3AE7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C9E1-CEAE-48D1-B8AA-20AFA822D22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D56892-62E1-4332-8218-376D73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1" b="0" i="0">
                <a:solidFill>
                  <a:srgbClr val="3035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13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68"/>
            <a:ext cx="12192000" cy="6199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4624" y="643128"/>
            <a:ext cx="4480560" cy="771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800" i="1">
                <a:solidFill>
                  <a:srgbClr val="31859C"/>
                </a:solidFill>
                <a:latin typeface="Century Gothic"/>
              </a:rPr>
              <a:t>ГОСУДАРСТВЕННОЕ БЮДЖЕТНОЕ ОБЩЕОБРАЗОВАТЕЛЬНОЕ УЧРЕЖДЕНИЕ ГОРОДА МОСКВЫ "ШКОЛА № 2120"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1248" y="2663952"/>
            <a:ext cx="6556248" cy="1069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7000"/>
              </a:lnSpc>
            </a:pPr>
            <a:r>
              <a:rPr lang="ru-RU" sz="4000" b="1" i="1" dirty="0" smtClean="0">
                <a:solidFill>
                  <a:srgbClr val="2162AE"/>
                </a:solidFill>
                <a:latin typeface="Calibri"/>
              </a:rPr>
              <a:t>Ос</a:t>
            </a:r>
            <a:r>
              <a:rPr lang="ru" sz="4000" b="1" i="1" dirty="0" smtClean="0">
                <a:solidFill>
                  <a:srgbClr val="2162AE"/>
                </a:solidFill>
                <a:latin typeface="Calibri"/>
              </a:rPr>
              <a:t>новное </a:t>
            </a:r>
            <a:r>
              <a:rPr lang="ru" sz="4000" b="1" dirty="0" smtClean="0">
                <a:solidFill>
                  <a:srgbClr val="2162AE"/>
                </a:solidFill>
                <a:latin typeface="Calibri"/>
              </a:rPr>
              <a:t>общее образование</a:t>
            </a:r>
            <a:endParaRPr lang="ru" sz="4000" b="1" dirty="0">
              <a:solidFill>
                <a:srgbClr val="2162A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248" y="5193792"/>
            <a:ext cx="6556248" cy="472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780100" marR="0" indent="0"/>
            <a:endParaRPr lang="ru" sz="1800" dirty="0">
              <a:solidFill>
                <a:srgbClr val="1E3584"/>
              </a:solidFill>
              <a:latin typeface="Century Gothic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831" y="384047"/>
            <a:ext cx="7842389" cy="53035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2900" b="1" dirty="0" smtClean="0">
                <a:solidFill>
                  <a:srgbClr val="1F487C"/>
                </a:solidFill>
              </a:rPr>
              <a:t>QR </a:t>
            </a:r>
            <a:r>
              <a:rPr lang="ru-RU" sz="2900" b="1" dirty="0" smtClean="0">
                <a:solidFill>
                  <a:srgbClr val="1F487C"/>
                </a:solidFill>
              </a:rPr>
              <a:t>коды</a:t>
            </a:r>
            <a:endParaRPr lang="ru" sz="2900" b="1" dirty="0">
              <a:solidFill>
                <a:srgbClr val="1F487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4584" y="4690872"/>
            <a:ext cx="6486144" cy="883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9100" marR="0" indent="-165100">
              <a:lnSpc>
                <a:spcPct val="89000"/>
              </a:lnSpc>
            </a:pPr>
            <a:endParaRPr lang="ru" sz="1600" dirty="0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1841" y="1426464"/>
            <a:ext cx="6669024" cy="917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88000"/>
              </a:lnSpc>
              <a:spcAft>
                <a:spcPts val="210"/>
              </a:spcAft>
            </a:pPr>
            <a:r>
              <a:rPr lang="ru-RU" dirty="0"/>
              <a:t>Ф</a:t>
            </a:r>
            <a:r>
              <a:rPr lang="ru-RU" dirty="0" smtClean="0"/>
              <a:t>орма </a:t>
            </a:r>
            <a:r>
              <a:rPr lang="ru-RU" dirty="0"/>
              <a:t>по выбору учебных курсов и курсов внеурочной деятельности:</a:t>
            </a:r>
            <a:endParaRPr lang="ru" sz="1600" dirty="0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192" y="5263896"/>
            <a:ext cx="21336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240" y="3669792"/>
            <a:ext cx="213360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" y="2078736"/>
            <a:ext cx="198120" cy="3169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7552" y="1311216"/>
            <a:ext cx="330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Документы для ознакомления: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6" y="2591765"/>
            <a:ext cx="3062468" cy="3062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78" y="2591765"/>
            <a:ext cx="3068255" cy="30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832" y="384048"/>
            <a:ext cx="5839968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900" b="1" dirty="0" smtClean="0">
                <a:solidFill>
                  <a:srgbClr val="1F487C"/>
                </a:solidFill>
                <a:latin typeface="Calibri"/>
              </a:rPr>
              <a:t>Нормативные документы </a:t>
            </a:r>
            <a:endParaRPr lang="ru" sz="2900" b="1" dirty="0">
              <a:solidFill>
                <a:srgbClr val="1F487C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4584" y="4690872"/>
            <a:ext cx="6486144" cy="883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9100" marR="0" indent="-165100">
              <a:lnSpc>
                <a:spcPct val="89000"/>
              </a:lnSpc>
            </a:pPr>
            <a:endParaRPr lang="ru" sz="1600" dirty="0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4584" y="3078480"/>
            <a:ext cx="6669024" cy="917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8000"/>
              </a:lnSpc>
              <a:spcAft>
                <a:spcPts val="210"/>
              </a:spcAft>
            </a:pPr>
            <a:endParaRPr lang="ru" sz="1600" dirty="0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4585" y="770965"/>
            <a:ext cx="7441722" cy="52473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 smtClean="0">
              <a:latin typeface="Calibri"/>
            </a:endParaRPr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>
              <a:latin typeface="Calibri"/>
            </a:endParaRPr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r>
              <a:rPr lang="ru" sz="2000" b="1" dirty="0" smtClean="0">
                <a:latin typeface="Calibri"/>
              </a:rPr>
              <a:t>Приказ Минобрнауки России от 31.05.2021 № 287 «Об утверждении федерального государственного образовательного стандарта основного общего образования»</a:t>
            </a:r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 smtClean="0">
              <a:latin typeface="Calibri"/>
            </a:endParaRPr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>
              <a:latin typeface="Calibri"/>
            </a:endParaRPr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 smtClean="0"/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r>
              <a:rPr lang="ru" sz="2000" b="1" dirty="0" smtClean="0"/>
              <a:t>Приказ Министерства просвещения РФ от 16.11.2022 </a:t>
            </a:r>
            <a:r>
              <a:rPr lang="ru" sz="2000" b="1" dirty="0"/>
              <a:t>№ </a:t>
            </a:r>
            <a:r>
              <a:rPr lang="ru" sz="2000" b="1" dirty="0" smtClean="0"/>
              <a:t>993 </a:t>
            </a:r>
            <a:r>
              <a:rPr lang="ru" sz="2000" b="1" dirty="0"/>
              <a:t>«Об утверждении </a:t>
            </a:r>
            <a:r>
              <a:rPr lang="ru" sz="2000" b="1" dirty="0" smtClean="0"/>
              <a:t>федеральной образовательной программы </a:t>
            </a:r>
            <a:r>
              <a:rPr lang="ru" sz="2000" b="1" dirty="0"/>
              <a:t>основного общего образования</a:t>
            </a:r>
            <a:r>
              <a:rPr lang="ru" sz="2000" b="1" dirty="0" smtClean="0"/>
              <a:t>»</a:t>
            </a:r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/>
          </a:p>
          <a:p>
            <a:pPr marL="129100" lvl="0" indent="-165100">
              <a:lnSpc>
                <a:spcPct val="88000"/>
              </a:lnSpc>
              <a:spcAft>
                <a:spcPts val="140"/>
              </a:spcAft>
            </a:pPr>
            <a:endParaRPr lang="ru-RU" sz="2000" b="1" dirty="0" smtClean="0">
              <a:solidFill>
                <a:srgbClr val="00A99D"/>
              </a:solidFill>
            </a:endParaRPr>
          </a:p>
          <a:p>
            <a:pPr marL="129100" lvl="0" indent="-165100">
              <a:lnSpc>
                <a:spcPct val="88000"/>
              </a:lnSpc>
              <a:spcAft>
                <a:spcPts val="140"/>
              </a:spcAft>
            </a:pPr>
            <a:r>
              <a:rPr lang="ru-RU" sz="2000" b="1" dirty="0" smtClean="0">
                <a:solidFill>
                  <a:srgbClr val="00A99D"/>
                </a:solidFill>
              </a:rPr>
              <a:t>Федеральная </a:t>
            </a:r>
            <a:r>
              <a:rPr lang="ru-RU" sz="2000" b="1" dirty="0">
                <a:solidFill>
                  <a:srgbClr val="00A99D"/>
                </a:solidFill>
              </a:rPr>
              <a:t>образовательная программа </a:t>
            </a:r>
            <a:r>
              <a:rPr lang="ru-RU" sz="2000" b="1" dirty="0">
                <a:solidFill>
                  <a:srgbClr val="00A99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общего образования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</a:rPr>
              <a:t>приказ </a:t>
            </a:r>
            <a:r>
              <a:rPr lang="ru-RU" sz="2000" dirty="0" err="1">
                <a:solidFill>
                  <a:prstClr val="black"/>
                </a:solidFill>
              </a:rPr>
              <a:t>Минпросвещения</a:t>
            </a:r>
            <a:r>
              <a:rPr lang="ru-RU" sz="2000" dirty="0">
                <a:solidFill>
                  <a:prstClr val="black"/>
                </a:solidFill>
              </a:rPr>
              <a:t> России от 16.11.2022 № 993) </a:t>
            </a:r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/>
          </a:p>
          <a:p>
            <a:pPr marL="129100" marR="0" indent="-165100">
              <a:lnSpc>
                <a:spcPct val="88000"/>
              </a:lnSpc>
              <a:spcAft>
                <a:spcPts val="140"/>
              </a:spcAft>
            </a:pPr>
            <a:endParaRPr lang="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192" y="5263896"/>
            <a:ext cx="21336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240" y="3669792"/>
            <a:ext cx="213360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" y="2078736"/>
            <a:ext cx="198120" cy="3169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29" y="4127727"/>
            <a:ext cx="2272338" cy="2272338"/>
          </a:xfrm>
          <a:prstGeom prst="rect">
            <a:avLst/>
          </a:prstGeom>
        </p:spPr>
      </p:pic>
      <p:pic>
        <p:nvPicPr>
          <p:cNvPr id="1026" name="Picture 2" descr="http://qrcoder.ru/code/?http%3A%2F%2Fpublication.pravo.gov.ru%2FDocument%2FView%2F0001202107050027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88" y="825886"/>
            <a:ext cx="2101112" cy="21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6B6F98-C1A2-5CD8-54CD-9F10F5BBED56}"/>
              </a:ext>
            </a:extLst>
          </p:cNvPr>
          <p:cNvSpPr txBox="1"/>
          <p:nvPr/>
        </p:nvSpPr>
        <p:spPr>
          <a:xfrm>
            <a:off x="6373091" y="1720533"/>
            <a:ext cx="5554845" cy="452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A99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Организации, 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</a:t>
            </a:r>
            <a:r>
              <a:rPr lang="ru-RU" sz="1800" b="1" dirty="0">
                <a:solidFill>
                  <a:srgbClr val="00A99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разрабатывают образовательные программы в соответствии </a:t>
            </a:r>
            <a:r>
              <a:rPr lang="ru-RU" sz="1800" dirty="0">
                <a:solidFill>
                  <a:srgbClr val="00A99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solidFill>
                  <a:srgbClr val="00A99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федеральными государственными образовательными стандартами и соответствующими федеральными основными общеобразовательными программами</a:t>
            </a:r>
            <a:r>
              <a:rPr lang="ru-RU" sz="1800" dirty="0">
                <a:solidFill>
                  <a:srgbClr val="00A99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федеральных основных общеобразовательных программ.</a:t>
            </a:r>
          </a:p>
        </p:txBody>
      </p:sp>
      <p:pic>
        <p:nvPicPr>
          <p:cNvPr id="8" name="Рисунок 7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2D0B7D25-A483-35F7-D3BF-AC74986ED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282797" cy="6858000"/>
          </a:xfrm>
          <a:custGeom>
            <a:avLst/>
            <a:gdLst>
              <a:gd name="connsiteX0" fmla="*/ 0 w 5913438"/>
              <a:gd name="connsiteY0" fmla="*/ 0 h 6454825"/>
              <a:gd name="connsiteX1" fmla="*/ 5913438 w 5913438"/>
              <a:gd name="connsiteY1" fmla="*/ 0 h 6454825"/>
              <a:gd name="connsiteX2" fmla="*/ 5913438 w 5913438"/>
              <a:gd name="connsiteY2" fmla="*/ 6454825 h 6454825"/>
              <a:gd name="connsiteX3" fmla="*/ 0 w 5913438"/>
              <a:gd name="connsiteY3" fmla="*/ 6454825 h 64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3438" h="6454825">
                <a:moveTo>
                  <a:pt x="0" y="0"/>
                </a:moveTo>
                <a:lnTo>
                  <a:pt x="5913438" y="0"/>
                </a:lnTo>
                <a:lnTo>
                  <a:pt x="5913438" y="6454825"/>
                </a:lnTo>
                <a:lnTo>
                  <a:pt x="0" y="6454825"/>
                </a:lnTo>
                <a:close/>
              </a:path>
            </a:pathLst>
          </a:cu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BE9B032-A576-539E-1FA4-6EAB74FFFED4}"/>
              </a:ext>
            </a:extLst>
          </p:cNvPr>
          <p:cNvSpPr/>
          <p:nvPr/>
        </p:nvSpPr>
        <p:spPr>
          <a:xfrm>
            <a:off x="-1" y="0"/>
            <a:ext cx="6282797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00A99D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C75C8F73-A1A2-61F8-A2F2-98A552C159CF}"/>
              </a:ext>
            </a:extLst>
          </p:cNvPr>
          <p:cNvSpPr/>
          <p:nvPr/>
        </p:nvSpPr>
        <p:spPr>
          <a:xfrm>
            <a:off x="182562" y="195262"/>
            <a:ext cx="5913438" cy="6467475"/>
          </a:xfrm>
          <a:prstGeom prst="frame">
            <a:avLst>
              <a:gd name="adj1" fmla="val 1469"/>
            </a:avLst>
          </a:prstGeom>
          <a:solidFill>
            <a:srgbClr val="FF7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3091" y="34913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ru-RU" sz="2000" b="1" spc="-20" dirty="0">
                <a:solidFill>
                  <a:srgbClr val="00A99D"/>
                </a:solidFill>
                <a:latin typeface="Calibri"/>
                <a:ea typeface="Calibri" panose="020F0502020204030204" pitchFamily="34" charset="0"/>
              </a:rPr>
              <a:t>Федеральный закон от 29 декабря 2012 г. № 273-ФЗ  «Об образовании в Российской Федерации»</a:t>
            </a:r>
            <a:endParaRPr lang="ru-RU" sz="2000" b="1" dirty="0">
              <a:solidFill>
                <a:srgbClr val="00A99D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5359" y="1128577"/>
            <a:ext cx="2408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пункт 6.1.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24584" y="4690872"/>
            <a:ext cx="6486144" cy="883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9100" marR="0" indent="-165100">
              <a:lnSpc>
                <a:spcPct val="89000"/>
              </a:lnSpc>
            </a:pPr>
            <a:endParaRPr lang="ru" sz="1600" dirty="0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4584" y="3078480"/>
            <a:ext cx="6669024" cy="917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8000"/>
              </a:lnSpc>
              <a:spcAft>
                <a:spcPts val="210"/>
              </a:spcAft>
            </a:pPr>
            <a:endParaRPr lang="ru" sz="1600" dirty="0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75587" y="0"/>
            <a:ext cx="9572392" cy="69612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85750" marR="0" indent="-285750">
              <a:lnSpc>
                <a:spcPct val="88000"/>
              </a:lnSpc>
              <a:spcAft>
                <a:spcPts val="140"/>
              </a:spcAft>
              <a:buFont typeface="Arial" panose="020B0604020202020204" pitchFamily="34" charset="0"/>
              <a:buChar char="•"/>
            </a:pPr>
            <a:endParaRPr lang="ru" sz="1600" dirty="0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192" y="5263896"/>
            <a:ext cx="21336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240" y="3669792"/>
            <a:ext cx="213360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" y="2078736"/>
            <a:ext cx="198120" cy="3169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5939152"/>
              </p:ext>
            </p:extLst>
          </p:nvPr>
        </p:nvGraphicFramePr>
        <p:xfrm>
          <a:off x="608314" y="11204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https://bigpicture.ru/wp-content/uploads/2010/09/28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314" y="267669"/>
            <a:ext cx="3044682" cy="4315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900" b="1" dirty="0" smtClean="0">
                <a:solidFill>
                  <a:srgbClr val="1F487C"/>
                </a:solidFill>
              </a:rPr>
              <a:t>ОСНОВНЫЕ ЦЕЛИ!</a:t>
            </a:r>
            <a:endParaRPr lang="ru" sz="2900" b="1" dirty="0">
              <a:solidFill>
                <a:srgbClr val="1F4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76" y="1133856"/>
            <a:ext cx="3314700" cy="2210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76" y="3962942"/>
            <a:ext cx="3371088" cy="2005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0832" y="384048"/>
            <a:ext cx="5839968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900" b="1" dirty="0" smtClean="0">
                <a:solidFill>
                  <a:srgbClr val="1F487C"/>
                </a:solidFill>
                <a:latin typeface="Calibri"/>
              </a:rPr>
              <a:t>Обновленный ФГОС ООО: что надо знать об изменениях</a:t>
            </a:r>
            <a:endParaRPr lang="ru" sz="2900" b="1" dirty="0">
              <a:solidFill>
                <a:srgbClr val="1F487C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4584" y="4690872"/>
            <a:ext cx="6964680" cy="883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9100" marR="0" indent="-165100">
              <a:lnSpc>
                <a:spcPct val="89000"/>
              </a:lnSpc>
            </a:pPr>
            <a:endParaRPr lang="ru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4584" y="3023099"/>
            <a:ext cx="6483096" cy="141044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79388" marR="0" indent="-179388">
              <a:lnSpc>
                <a:spcPct val="88000"/>
              </a:lnSpc>
            </a:pPr>
            <a:endParaRPr lang="ru" sz="1600" dirty="0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4584" y="1597152"/>
            <a:ext cx="6373368" cy="963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0">
              <a:lnSpc>
                <a:spcPct val="88000"/>
              </a:lnSpc>
            </a:pPr>
            <a:endParaRPr lang="ru" sz="1600" dirty="0">
              <a:latin typeface="Calibri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71671187"/>
              </p:ext>
            </p:extLst>
          </p:nvPr>
        </p:nvGraphicFramePr>
        <p:xfrm>
          <a:off x="519176" y="11338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40" y="114840"/>
            <a:ext cx="8508296" cy="10553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0300"/>
              </a:lnSpc>
              <a:spcBef>
                <a:spcPts val="91"/>
              </a:spcBef>
            </a:pPr>
            <a:r>
              <a:rPr lang="ru-RU" sz="3083" b="1" spc="54" dirty="0">
                <a:solidFill>
                  <a:srgbClr val="30356D"/>
                </a:solidFill>
              </a:rPr>
              <a:t>Федеральная основная образовательная программа включает:</a:t>
            </a:r>
            <a:endParaRPr sz="3083" dirty="0"/>
          </a:p>
        </p:txBody>
      </p:sp>
      <p:grpSp>
        <p:nvGrpSpPr>
          <p:cNvPr id="3" name="object 3"/>
          <p:cNvGrpSpPr/>
          <p:nvPr/>
        </p:nvGrpSpPr>
        <p:grpSpPr>
          <a:xfrm>
            <a:off x="8797280" y="0"/>
            <a:ext cx="3394451" cy="6881608"/>
            <a:chOff x="9697211" y="0"/>
            <a:chExt cx="3743325" cy="7588884"/>
          </a:xfrm>
        </p:grpSpPr>
        <p:sp>
          <p:nvSpPr>
            <p:cNvPr id="4" name="object 4"/>
            <p:cNvSpPr/>
            <p:nvPr/>
          </p:nvSpPr>
          <p:spPr>
            <a:xfrm>
              <a:off x="9717023" y="0"/>
              <a:ext cx="3723640" cy="7559040"/>
            </a:xfrm>
            <a:custGeom>
              <a:avLst/>
              <a:gdLst/>
              <a:ahLst/>
              <a:cxnLst/>
              <a:rect l="l" t="t" r="r" b="b"/>
              <a:pathLst>
                <a:path w="3723640" h="7559040">
                  <a:moveTo>
                    <a:pt x="3723131" y="0"/>
                  </a:moveTo>
                  <a:lnTo>
                    <a:pt x="0" y="0"/>
                  </a:lnTo>
                  <a:lnTo>
                    <a:pt x="0" y="7559039"/>
                  </a:lnTo>
                  <a:lnTo>
                    <a:pt x="3102609" y="7559039"/>
                  </a:lnTo>
                  <a:lnTo>
                    <a:pt x="3723131" y="6938505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DCE6F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3300" y="172224"/>
              <a:ext cx="882396" cy="1196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208" y="198120"/>
              <a:ext cx="780288" cy="10942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11689" y="0"/>
              <a:ext cx="6350" cy="7559675"/>
            </a:xfrm>
            <a:custGeom>
              <a:avLst/>
              <a:gdLst/>
              <a:ahLst/>
              <a:cxnLst/>
              <a:rect l="l" t="t" r="r" b="b"/>
              <a:pathLst>
                <a:path w="6350" h="7559675">
                  <a:moveTo>
                    <a:pt x="6350" y="755967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53903" y="1213111"/>
            <a:ext cx="3050686" cy="992882"/>
          </a:xfrm>
          <a:prstGeom prst="rect">
            <a:avLst/>
          </a:prstGeom>
        </p:spPr>
        <p:txBody>
          <a:bodyPr vert="horz" wrap="square" lIns="0" tIns="23033" rIns="0" bIns="0" rtlCol="0">
            <a:spAutoFit/>
          </a:bodyPr>
          <a:lstStyle/>
          <a:p>
            <a:pPr marL="48945" algn="ctr">
              <a:spcBef>
                <a:spcPts val="181"/>
              </a:spcBef>
            </a:pP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270" b="1" spc="-1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375F92"/>
                </a:solidFill>
                <a:latin typeface="Arial"/>
                <a:cs typeface="Arial"/>
              </a:rPr>
              <a:t>1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0</a:t>
            </a:r>
            <a:r>
              <a:rPr sz="1270" b="1" spc="-9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spc="-41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270" b="1" spc="-150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270" b="1" spc="-1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2</a:t>
            </a:r>
            <a:endParaRPr sz="1270">
              <a:latin typeface="Arial"/>
              <a:cs typeface="Arial"/>
            </a:endParaRPr>
          </a:p>
          <a:p>
            <a:pPr marL="57582" marR="50672" algn="just">
              <a:lnSpc>
                <a:spcPct val="101499"/>
              </a:lnSpc>
              <a:spcBef>
                <a:spcPts val="68"/>
              </a:spcBef>
            </a:pPr>
            <a:r>
              <a:rPr sz="1270" dirty="0">
                <a:latin typeface="Microsoft Sans Serif"/>
                <a:cs typeface="Microsoft Sans Serif"/>
              </a:rPr>
              <a:t>10</a:t>
            </a:r>
            <a:r>
              <a:rPr sz="1224" baseline="24691" dirty="0">
                <a:latin typeface="Microsoft Sans Serif"/>
                <a:cs typeface="Microsoft Sans Serif"/>
              </a:rPr>
              <a:t>1</a:t>
            </a:r>
            <a:r>
              <a:rPr sz="1224" spc="6" baseline="24691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Федеральная</a:t>
            </a:r>
            <a:r>
              <a:rPr sz="907" spc="-9" dirty="0">
                <a:latin typeface="Microsoft Sans Serif"/>
                <a:cs typeface="Microsoft Sans Serif"/>
              </a:rPr>
              <a:t> основная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общеобразовательная 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программа</a:t>
            </a:r>
            <a:r>
              <a:rPr sz="907" spc="-9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-</a:t>
            </a:r>
            <a:r>
              <a:rPr sz="907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учебно-методическая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документация,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определяющая</a:t>
            </a:r>
            <a:r>
              <a:rPr sz="907" spc="-5" dirty="0">
                <a:latin typeface="Microsoft Sans Serif"/>
                <a:cs typeface="Microsoft Sans Serif"/>
              </a:rPr>
              <a:t> единые</a:t>
            </a:r>
            <a:r>
              <a:rPr sz="907" dirty="0">
                <a:latin typeface="Microsoft Sans Serif"/>
                <a:cs typeface="Microsoft Sans Serif"/>
              </a:rPr>
              <a:t> для</a:t>
            </a:r>
            <a:r>
              <a:rPr sz="907" spc="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Российской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Федерации </a:t>
            </a:r>
            <a:r>
              <a:rPr sz="907" spc="-9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базовые</a:t>
            </a:r>
            <a:r>
              <a:rPr sz="907" spc="-9" dirty="0">
                <a:latin typeface="Microsoft Sans Serif"/>
                <a:cs typeface="Microsoft Sans Serif"/>
              </a:rPr>
              <a:t> об</a:t>
            </a:r>
            <a:r>
              <a:rPr sz="907" spc="-9" dirty="0">
                <a:latin typeface="Calibri"/>
                <a:cs typeface="Calibri"/>
              </a:rPr>
              <a:t>ъ</a:t>
            </a:r>
            <a:r>
              <a:rPr sz="907" spc="-9" dirty="0">
                <a:latin typeface="Microsoft Sans Serif"/>
                <a:cs typeface="Microsoft Sans Serif"/>
              </a:rPr>
              <a:t>ем</a:t>
            </a:r>
            <a:r>
              <a:rPr sz="907" spc="-5" dirty="0">
                <a:latin typeface="Microsoft Sans Serif"/>
                <a:cs typeface="Microsoft Sans Serif"/>
              </a:rPr>
              <a:t> и</a:t>
            </a:r>
            <a:r>
              <a:rPr sz="907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содержание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образования 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определенного</a:t>
            </a:r>
            <a:r>
              <a:rPr sz="907" spc="100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уровня</a:t>
            </a:r>
            <a:r>
              <a:rPr sz="907" spc="109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и</a:t>
            </a:r>
            <a:r>
              <a:rPr sz="907" spc="73" dirty="0">
                <a:latin typeface="Microsoft Sans Serif"/>
                <a:cs typeface="Microsoft Sans Serif"/>
              </a:rPr>
              <a:t> </a:t>
            </a:r>
            <a:r>
              <a:rPr sz="907" dirty="0">
                <a:latin typeface="Microsoft Sans Serif"/>
                <a:cs typeface="Microsoft Sans Serif"/>
              </a:rPr>
              <a:t>(или)</a:t>
            </a:r>
            <a:r>
              <a:rPr sz="907" spc="63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определенной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9968" y="2187996"/>
            <a:ext cx="2956829" cy="52413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spcBef>
                <a:spcPts val="86"/>
              </a:spcBef>
            </a:pPr>
            <a:r>
              <a:rPr sz="907" spc="-9" dirty="0">
                <a:latin typeface="Microsoft Sans Serif"/>
                <a:cs typeface="Microsoft Sans Serif"/>
              </a:rPr>
              <a:t>направленности,</a:t>
            </a:r>
            <a:r>
              <a:rPr sz="907" spc="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планируемые</a:t>
            </a:r>
            <a:r>
              <a:rPr sz="907" spc="-5" dirty="0">
                <a:latin typeface="Microsoft Sans Serif"/>
                <a:cs typeface="Microsoft Sans Serif"/>
              </a:rPr>
              <a:t> результаты</a:t>
            </a:r>
            <a:r>
              <a:rPr sz="907" spc="227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освоения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образовательной</a:t>
            </a:r>
            <a:r>
              <a:rPr sz="907" spc="32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программы.</a:t>
            </a:r>
            <a:endParaRPr sz="907">
              <a:latin typeface="Microsoft Sans Serif"/>
              <a:cs typeface="Microsoft Sans Serif"/>
            </a:endParaRPr>
          </a:p>
          <a:p>
            <a:pPr marL="86949" algn="ctr">
              <a:spcBef>
                <a:spcPts val="331"/>
              </a:spcBef>
            </a:pP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270" b="1" spc="-32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6</a:t>
            </a:r>
            <a:r>
              <a:rPr sz="1270" b="1" spc="-27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spc="-63" dirty="0">
                <a:solidFill>
                  <a:srgbClr val="375F92"/>
                </a:solidFill>
                <a:latin typeface="Arial"/>
                <a:cs typeface="Arial"/>
              </a:rPr>
              <a:t>СТ.</a:t>
            </a:r>
            <a:r>
              <a:rPr sz="1270" b="1" spc="-18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27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6935" y="2630570"/>
            <a:ext cx="219387" cy="20758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1904" spc="6" baseline="-15873" dirty="0">
                <a:latin typeface="Microsoft Sans Serif"/>
                <a:cs typeface="Microsoft Sans Serif"/>
              </a:rPr>
              <a:t>6</a:t>
            </a:r>
            <a:r>
              <a:rPr sz="816" spc="5" dirty="0">
                <a:latin typeface="Microsoft Sans Serif"/>
                <a:cs typeface="Microsoft Sans Serif"/>
              </a:rPr>
              <a:t>2</a:t>
            </a:r>
            <a:endParaRPr sz="816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4902" y="2725925"/>
            <a:ext cx="2720743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907" spc="-14" dirty="0">
                <a:latin typeface="Microsoft Sans Serif"/>
                <a:cs typeface="Microsoft Sans Serif"/>
              </a:rPr>
              <a:t>Организация,</a:t>
            </a:r>
            <a:r>
              <a:rPr sz="907" spc="77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осуществляющая</a:t>
            </a:r>
            <a:r>
              <a:rPr sz="907" spc="82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образовательную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99968" y="2884575"/>
            <a:ext cx="2022275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tabLst>
                <a:tab pos="952403" algn="l"/>
                <a:tab pos="1285226" algn="l"/>
              </a:tabLst>
            </a:pPr>
            <a:r>
              <a:rPr sz="907" spc="-5" dirty="0">
                <a:latin typeface="Microsoft Sans Serif"/>
                <a:cs typeface="Microsoft Sans Serif"/>
              </a:rPr>
              <a:t>деятельность	</a:t>
            </a:r>
            <a:r>
              <a:rPr sz="907" spc="-14" dirty="0">
                <a:latin typeface="Microsoft Sans Serif"/>
                <a:cs typeface="Microsoft Sans Serif"/>
              </a:rPr>
              <a:t>по	</a:t>
            </a:r>
            <a:r>
              <a:rPr sz="907" spc="-9" dirty="0">
                <a:latin typeface="Microsoft Sans Serif"/>
                <a:cs typeface="Microsoft Sans Serif"/>
              </a:rPr>
              <a:t>имеющим</a:t>
            </a:r>
            <a:endParaRPr sz="907">
              <a:latin typeface="Microsoft Sans Serif"/>
              <a:cs typeface="Microsoft Sans Serif"/>
            </a:endParaRPr>
          </a:p>
          <a:p>
            <a:pPr marL="11516">
              <a:spcBef>
                <a:spcPts val="5"/>
              </a:spcBef>
              <a:tabLst>
                <a:tab pos="1043382" algn="l"/>
              </a:tabLst>
            </a:pPr>
            <a:r>
              <a:rPr sz="907" spc="-14" dirty="0">
                <a:latin typeface="Microsoft Sans Serif"/>
                <a:cs typeface="Microsoft Sans Serif"/>
              </a:rPr>
              <a:t>аккредитацию	</a:t>
            </a:r>
            <a:r>
              <a:rPr sz="907" spc="-9" dirty="0">
                <a:latin typeface="Microsoft Sans Serif"/>
                <a:cs typeface="Microsoft Sans Serif"/>
              </a:rPr>
              <a:t>образовательным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3722" y="2884575"/>
            <a:ext cx="945493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R="5758" algn="r">
              <a:spcBef>
                <a:spcPts val="86"/>
              </a:spcBef>
            </a:pPr>
            <a:r>
              <a:rPr sz="907" spc="-5" dirty="0">
                <a:latin typeface="Microsoft Sans Serif"/>
                <a:cs typeface="Microsoft Sans Serif"/>
              </a:rPr>
              <a:t>государственную</a:t>
            </a:r>
            <a:endParaRPr sz="907">
              <a:latin typeface="Microsoft Sans Serif"/>
              <a:cs typeface="Microsoft Sans Serif"/>
            </a:endParaRPr>
          </a:p>
          <a:p>
            <a:pPr marR="4607" algn="r">
              <a:spcBef>
                <a:spcPts val="5"/>
              </a:spcBef>
            </a:pPr>
            <a:r>
              <a:rPr sz="907" spc="-18" dirty="0">
                <a:latin typeface="Microsoft Sans Serif"/>
                <a:cs typeface="Microsoft Sans Serif"/>
              </a:rPr>
              <a:t>программам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9968" y="3161475"/>
            <a:ext cx="2958555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spcBef>
                <a:spcPts val="86"/>
              </a:spcBef>
              <a:tabLst>
                <a:tab pos="746260" algn="l"/>
                <a:tab pos="1810948" algn="l"/>
                <a:tab pos="2343003" algn="l"/>
              </a:tabLst>
            </a:pPr>
            <a:r>
              <a:rPr sz="907" spc="-9" dirty="0">
                <a:latin typeface="Microsoft Sans Serif"/>
                <a:cs typeface="Microsoft Sans Serif"/>
              </a:rPr>
              <a:t>начального</a:t>
            </a:r>
            <a:r>
              <a:rPr sz="907" spc="181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общего,</a:t>
            </a:r>
            <a:r>
              <a:rPr sz="907" spc="181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основного</a:t>
            </a:r>
            <a:r>
              <a:rPr sz="907" spc="181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общего,</a:t>
            </a:r>
            <a:r>
              <a:rPr sz="907" spc="181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среднего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</a:t>
            </a:r>
            <a:r>
              <a:rPr sz="907" spc="-5" dirty="0">
                <a:latin typeface="Microsoft Sans Serif"/>
                <a:cs typeface="Microsoft Sans Serif"/>
              </a:rPr>
              <a:t>б</a:t>
            </a:r>
            <a:r>
              <a:rPr sz="907" spc="-9" dirty="0">
                <a:latin typeface="Microsoft Sans Serif"/>
                <a:cs typeface="Microsoft Sans Serif"/>
              </a:rPr>
              <a:t>щ</a:t>
            </a:r>
            <a:r>
              <a:rPr sz="907" spc="-18" dirty="0">
                <a:latin typeface="Microsoft Sans Serif"/>
                <a:cs typeface="Microsoft Sans Serif"/>
              </a:rPr>
              <a:t>ег</a:t>
            </a:r>
            <a:r>
              <a:rPr sz="907" spc="-5" dirty="0">
                <a:latin typeface="Microsoft Sans Serif"/>
                <a:cs typeface="Microsoft Sans Serif"/>
              </a:rPr>
              <a:t>о</a:t>
            </a:r>
            <a:r>
              <a:rPr sz="907" dirty="0">
                <a:latin typeface="Microsoft Sans Serif"/>
                <a:cs typeface="Microsoft Sans Serif"/>
              </a:rPr>
              <a:t>	</a:t>
            </a:r>
            <a:r>
              <a:rPr sz="907" spc="-9" dirty="0">
                <a:latin typeface="Microsoft Sans Serif"/>
                <a:cs typeface="Microsoft Sans Serif"/>
              </a:rPr>
              <a:t>о</a:t>
            </a:r>
            <a:r>
              <a:rPr sz="907" spc="-5" dirty="0">
                <a:latin typeface="Microsoft Sans Serif"/>
                <a:cs typeface="Microsoft Sans Serif"/>
              </a:rPr>
              <a:t>б</a:t>
            </a:r>
            <a:r>
              <a:rPr sz="907" spc="-9" dirty="0">
                <a:latin typeface="Microsoft Sans Serif"/>
                <a:cs typeface="Microsoft Sans Serif"/>
              </a:rPr>
              <a:t>ра</a:t>
            </a:r>
            <a:r>
              <a:rPr sz="907" spc="-18" dirty="0">
                <a:latin typeface="Microsoft Sans Serif"/>
                <a:cs typeface="Microsoft Sans Serif"/>
              </a:rPr>
              <a:t>зов</a:t>
            </a:r>
            <a:r>
              <a:rPr sz="907" spc="-23" dirty="0">
                <a:latin typeface="Microsoft Sans Serif"/>
                <a:cs typeface="Microsoft Sans Serif"/>
              </a:rPr>
              <a:t>а</a:t>
            </a:r>
            <a:r>
              <a:rPr sz="907" dirty="0">
                <a:latin typeface="Microsoft Sans Serif"/>
                <a:cs typeface="Microsoft Sans Serif"/>
              </a:rPr>
              <a:t>ни</a:t>
            </a:r>
            <a:r>
              <a:rPr sz="907" spc="-5" dirty="0">
                <a:latin typeface="Microsoft Sans Serif"/>
                <a:cs typeface="Microsoft Sans Serif"/>
              </a:rPr>
              <a:t>я,</a:t>
            </a:r>
            <a:r>
              <a:rPr sz="907" dirty="0">
                <a:latin typeface="Microsoft Sans Serif"/>
                <a:cs typeface="Microsoft Sans Serif"/>
              </a:rPr>
              <a:t>	</a:t>
            </a:r>
            <a:r>
              <a:rPr sz="907" spc="-9" dirty="0">
                <a:latin typeface="Microsoft Sans Serif"/>
                <a:cs typeface="Microsoft Sans Serif"/>
              </a:rPr>
              <a:t>при</a:t>
            </a:r>
            <a:r>
              <a:rPr sz="907" dirty="0">
                <a:latin typeface="Microsoft Sans Serif"/>
                <a:cs typeface="Microsoft Sans Serif"/>
              </a:rPr>
              <a:t>	</a:t>
            </a:r>
            <a:r>
              <a:rPr sz="907" spc="-9" dirty="0">
                <a:latin typeface="Microsoft Sans Serif"/>
                <a:cs typeface="Microsoft Sans Serif"/>
              </a:rPr>
              <a:t>ра</a:t>
            </a:r>
            <a:r>
              <a:rPr sz="907" spc="-23" dirty="0">
                <a:latin typeface="Microsoft Sans Serif"/>
                <a:cs typeface="Microsoft Sans Serif"/>
              </a:rPr>
              <a:t>зра</a:t>
            </a:r>
            <a:r>
              <a:rPr sz="907" spc="-5" dirty="0">
                <a:latin typeface="Microsoft Sans Serif"/>
                <a:cs typeface="Microsoft Sans Serif"/>
              </a:rPr>
              <a:t>б</a:t>
            </a:r>
            <a:r>
              <a:rPr sz="907" spc="-27" dirty="0">
                <a:latin typeface="Microsoft Sans Serif"/>
                <a:cs typeface="Microsoft Sans Serif"/>
              </a:rPr>
              <a:t>от</a:t>
            </a:r>
            <a:r>
              <a:rPr sz="907" spc="-32" dirty="0">
                <a:latin typeface="Microsoft Sans Serif"/>
                <a:cs typeface="Microsoft Sans Serif"/>
              </a:rPr>
              <a:t>к</a:t>
            </a:r>
            <a:r>
              <a:rPr sz="907" spc="-5" dirty="0">
                <a:latin typeface="Microsoft Sans Serif"/>
                <a:cs typeface="Microsoft Sans Serif"/>
              </a:rPr>
              <a:t>е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99968" y="3437868"/>
            <a:ext cx="2960284" cy="84858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just">
              <a:spcBef>
                <a:spcPts val="86"/>
              </a:spcBef>
              <a:tabLst>
                <a:tab pos="722652" algn="l"/>
                <a:tab pos="1867378" algn="l"/>
              </a:tabLst>
            </a:pPr>
            <a:r>
              <a:rPr sz="907" spc="-5" dirty="0">
                <a:latin typeface="Microsoft Sans Serif"/>
                <a:cs typeface="Microsoft Sans Serif"/>
              </a:rPr>
              <a:t>соответствующей</a:t>
            </a:r>
            <a:r>
              <a:rPr sz="907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общеобразовательной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программы </a:t>
            </a:r>
            <a:r>
              <a:rPr sz="907" spc="-9" dirty="0">
                <a:latin typeface="Microsoft Sans Serif"/>
                <a:cs typeface="Microsoft Sans Serif"/>
              </a:rPr>
              <a:t> вправе	предусмотреть	перераспределение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предусмотренного</a:t>
            </a:r>
            <a:r>
              <a:rPr sz="907" spc="-5" dirty="0">
                <a:latin typeface="Microsoft Sans Serif"/>
                <a:cs typeface="Microsoft Sans Serif"/>
              </a:rPr>
              <a:t> в</a:t>
            </a:r>
            <a:r>
              <a:rPr sz="907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федеральном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учебном</a:t>
            </a:r>
            <a:r>
              <a:rPr sz="907" spc="-9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плане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времени </a:t>
            </a:r>
            <a:r>
              <a:rPr sz="907" spc="-5" dirty="0">
                <a:latin typeface="Microsoft Sans Serif"/>
                <a:cs typeface="Microsoft Sans Serif"/>
              </a:rPr>
              <a:t>на </a:t>
            </a:r>
            <a:r>
              <a:rPr sz="907" spc="-14" dirty="0">
                <a:latin typeface="Microsoft Sans Serif"/>
                <a:cs typeface="Microsoft Sans Serif"/>
              </a:rPr>
              <a:t>изучение </a:t>
            </a:r>
            <a:r>
              <a:rPr sz="907" spc="-9" dirty="0">
                <a:latin typeface="Microsoft Sans Serif"/>
                <a:cs typeface="Microsoft Sans Serif"/>
              </a:rPr>
              <a:t>учебных предметов, по </a:t>
            </a:r>
            <a:r>
              <a:rPr sz="907" spc="-18" dirty="0">
                <a:latin typeface="Microsoft Sans Serif"/>
                <a:cs typeface="Microsoft Sans Serif"/>
              </a:rPr>
              <a:t>которым </a:t>
            </a:r>
            <a:r>
              <a:rPr sz="907" spc="-14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не</a:t>
            </a:r>
            <a:r>
              <a:rPr sz="907" spc="118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проводится</a:t>
            </a:r>
            <a:r>
              <a:rPr sz="907" spc="127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государственная</a:t>
            </a:r>
            <a:r>
              <a:rPr sz="907" spc="127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итоговая</a:t>
            </a:r>
            <a:r>
              <a:rPr sz="907" spc="127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аттестация,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в</a:t>
            </a:r>
            <a:r>
              <a:rPr sz="907" spc="14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пользу</a:t>
            </a:r>
            <a:r>
              <a:rPr sz="907" spc="14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изучения</a:t>
            </a:r>
            <a:r>
              <a:rPr sz="907" spc="27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иных</a:t>
            </a:r>
            <a:r>
              <a:rPr sz="907" spc="32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учебных</a:t>
            </a:r>
            <a:r>
              <a:rPr sz="907" spc="27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предметов,</a:t>
            </a:r>
            <a:r>
              <a:rPr sz="907" spc="18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в</a:t>
            </a:r>
            <a:r>
              <a:rPr sz="907" spc="23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том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37937" y="4267047"/>
            <a:ext cx="2219205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tabLst>
                <a:tab pos="854514" algn="l"/>
                <a:tab pos="1718240" algn="l"/>
              </a:tabLst>
            </a:pPr>
            <a:r>
              <a:rPr sz="907" spc="-14" dirty="0">
                <a:latin typeface="Microsoft Sans Serif"/>
                <a:cs typeface="Microsoft Sans Serif"/>
              </a:rPr>
              <a:t>организацию	</a:t>
            </a:r>
            <a:r>
              <a:rPr sz="907" spc="-9" dirty="0">
                <a:latin typeface="Microsoft Sans Serif"/>
                <a:cs typeface="Microsoft Sans Serif"/>
              </a:rPr>
              <a:t>углубленного	</a:t>
            </a:r>
            <a:r>
              <a:rPr sz="907" spc="-14" dirty="0">
                <a:latin typeface="Microsoft Sans Serif"/>
                <a:cs typeface="Microsoft Sans Serif"/>
              </a:rPr>
              <a:t>изучения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55180" y="4404967"/>
            <a:ext cx="905186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tabLst>
                <a:tab pos="223993" algn="l"/>
              </a:tabLst>
            </a:pPr>
            <a:r>
              <a:rPr sz="907" spc="-5" dirty="0">
                <a:latin typeface="Microsoft Sans Serif"/>
                <a:cs typeface="Microsoft Sans Serif"/>
              </a:rPr>
              <a:t>и	профильное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99968" y="4267046"/>
            <a:ext cx="612671" cy="42981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just">
              <a:spcBef>
                <a:spcPts val="86"/>
              </a:spcBef>
            </a:pPr>
            <a:r>
              <a:rPr sz="907" spc="-5" dirty="0">
                <a:latin typeface="Microsoft Sans Serif"/>
                <a:cs typeface="Microsoft Sans Serif"/>
              </a:rPr>
              <a:t>числе</a:t>
            </a:r>
            <a:r>
              <a:rPr sz="907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на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отдельных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обучение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7263" y="4770082"/>
            <a:ext cx="219387" cy="20700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sz="1904" spc="6" baseline="-15873" dirty="0">
                <a:latin typeface="Microsoft Sans Serif"/>
                <a:cs typeface="Microsoft Sans Serif"/>
              </a:rPr>
              <a:t>6</a:t>
            </a:r>
            <a:r>
              <a:rPr sz="816" spc="5" dirty="0">
                <a:latin typeface="Microsoft Sans Serif"/>
                <a:cs typeface="Microsoft Sans Serif"/>
              </a:rPr>
              <a:t>3</a:t>
            </a:r>
            <a:endParaRPr sz="816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76935" y="5000869"/>
            <a:ext cx="718046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sz="1632" baseline="18518" dirty="0">
                <a:latin typeface="Microsoft Sans Serif"/>
                <a:cs typeface="Microsoft Sans Serif"/>
              </a:rPr>
              <a:t>.</a:t>
            </a:r>
            <a:r>
              <a:rPr sz="1632" spc="-299" baseline="18518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пр</a:t>
            </a:r>
            <a:r>
              <a:rPr sz="907" spc="-14" dirty="0">
                <a:latin typeface="Microsoft Sans Serif"/>
                <a:cs typeface="Microsoft Sans Serif"/>
              </a:rPr>
              <a:t>о</a:t>
            </a:r>
            <a:r>
              <a:rPr sz="907" spc="-23" dirty="0">
                <a:latin typeface="Microsoft Sans Serif"/>
                <a:cs typeface="Microsoft Sans Serif"/>
              </a:rPr>
              <a:t>г</a:t>
            </a:r>
            <a:r>
              <a:rPr sz="907" spc="-9" dirty="0">
                <a:latin typeface="Microsoft Sans Serif"/>
                <a:cs typeface="Microsoft Sans Serif"/>
              </a:rPr>
              <a:t>ра</a:t>
            </a:r>
            <a:r>
              <a:rPr sz="907" spc="-18" dirty="0">
                <a:latin typeface="Microsoft Sans Serif"/>
                <a:cs typeface="Microsoft Sans Serif"/>
              </a:rPr>
              <a:t>ммы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68147" y="4361782"/>
            <a:ext cx="1584077" cy="822751"/>
          </a:xfrm>
          <a:prstGeom prst="rect">
            <a:avLst/>
          </a:prstGeom>
        </p:spPr>
        <p:txBody>
          <a:bodyPr vert="horz" wrap="square" lIns="0" tIns="54127" rIns="0" bIns="0" rtlCol="0">
            <a:spAutoFit/>
          </a:bodyPr>
          <a:lstStyle/>
          <a:p>
            <a:pPr marL="338581" algn="ctr">
              <a:spcBef>
                <a:spcPts val="426"/>
              </a:spcBef>
              <a:tabLst>
                <a:tab pos="938008" algn="l"/>
              </a:tabLst>
            </a:pPr>
            <a:r>
              <a:rPr sz="907" spc="-9" dirty="0">
                <a:latin typeface="Microsoft Sans Serif"/>
                <a:cs typeface="Microsoft Sans Serif"/>
              </a:rPr>
              <a:t>учебных	предметов</a:t>
            </a:r>
            <a:endParaRPr sz="907">
              <a:latin typeface="Microsoft Sans Serif"/>
              <a:cs typeface="Microsoft Sans Serif"/>
            </a:endParaRPr>
          </a:p>
          <a:p>
            <a:pPr marL="747988">
              <a:spcBef>
                <a:spcPts val="485"/>
              </a:spcBef>
            </a:pP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270" b="1" spc="-32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dirty="0">
                <a:solidFill>
                  <a:srgbClr val="375F92"/>
                </a:solidFill>
                <a:latin typeface="Arial"/>
                <a:cs typeface="Arial"/>
              </a:rPr>
              <a:t>6</a:t>
            </a:r>
            <a:r>
              <a:rPr sz="1270" b="1" spc="-27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spc="-63" dirty="0">
                <a:solidFill>
                  <a:srgbClr val="375F92"/>
                </a:solidFill>
                <a:latin typeface="Arial"/>
                <a:cs typeface="Arial"/>
              </a:rPr>
              <a:t>СТ.</a:t>
            </a:r>
            <a:r>
              <a:rPr sz="1270" b="1" spc="-18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270">
              <a:latin typeface="Arial"/>
              <a:cs typeface="Arial"/>
            </a:endParaRPr>
          </a:p>
          <a:p>
            <a:pPr marL="11516">
              <a:spcBef>
                <a:spcPts val="530"/>
              </a:spcBef>
              <a:tabLst>
                <a:tab pos="344339" algn="l"/>
                <a:tab pos="1071597" algn="l"/>
              </a:tabLst>
            </a:pPr>
            <a:r>
              <a:rPr sz="907" spc="-9" dirty="0">
                <a:latin typeface="Microsoft Sans Serif"/>
                <a:cs typeface="Microsoft Sans Serif"/>
              </a:rPr>
              <a:t>При	</a:t>
            </a:r>
            <a:r>
              <a:rPr sz="907" spc="-18" dirty="0">
                <a:latin typeface="Microsoft Sans Serif"/>
                <a:cs typeface="Microsoft Sans Serif"/>
              </a:rPr>
              <a:t>разработке	</a:t>
            </a:r>
            <a:r>
              <a:rPr sz="907" spc="-9" dirty="0">
                <a:latin typeface="Microsoft Sans Serif"/>
                <a:cs typeface="Microsoft Sans Serif"/>
              </a:rPr>
              <a:t>основной</a:t>
            </a:r>
            <a:endParaRPr sz="907">
              <a:latin typeface="Microsoft Sans Serif"/>
              <a:cs typeface="Microsoft Sans Serif"/>
            </a:endParaRPr>
          </a:p>
          <a:p>
            <a:pPr marL="392131" algn="ctr">
              <a:spcBef>
                <a:spcPts val="163"/>
              </a:spcBef>
            </a:pPr>
            <a:r>
              <a:rPr sz="907" spc="-14" dirty="0">
                <a:latin typeface="Microsoft Sans Serif"/>
                <a:cs typeface="Microsoft Sans Serif"/>
              </a:rPr>
              <a:t>организация,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50296" y="5162790"/>
            <a:ext cx="1904232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tabLst>
                <a:tab pos="1158546" algn="l"/>
              </a:tabLst>
            </a:pPr>
            <a:r>
              <a:rPr sz="907" spc="-9" dirty="0">
                <a:latin typeface="Microsoft Sans Serif"/>
                <a:cs typeface="Microsoft Sans Serif"/>
              </a:rPr>
              <a:t>образовательную	</a:t>
            </a:r>
            <a:r>
              <a:rPr sz="907" spc="-5" dirty="0">
                <a:latin typeface="Microsoft Sans Serif"/>
                <a:cs typeface="Microsoft Sans Serif"/>
              </a:rPr>
              <a:t>деятельность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0296" y="5300987"/>
            <a:ext cx="1843195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  <a:tabLst>
                <a:tab pos="1075628" algn="l"/>
              </a:tabLst>
            </a:pPr>
            <a:r>
              <a:rPr sz="907" spc="-9" dirty="0">
                <a:latin typeface="Microsoft Sans Serif"/>
                <a:cs typeface="Microsoft Sans Serif"/>
              </a:rPr>
              <a:t>государственную	</a:t>
            </a:r>
            <a:r>
              <a:rPr sz="907" spc="-14" dirty="0">
                <a:latin typeface="Microsoft Sans Serif"/>
                <a:cs typeface="Microsoft Sans Serif"/>
              </a:rPr>
              <a:t>аккредитацию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15680" y="4844154"/>
            <a:ext cx="993287" cy="611897"/>
          </a:xfrm>
          <a:prstGeom prst="rect">
            <a:avLst/>
          </a:prstGeom>
        </p:spPr>
        <p:txBody>
          <a:bodyPr vert="horz" wrap="square" lIns="0" tIns="25335" rIns="0" bIns="0" rtlCol="0">
            <a:spAutoFit/>
          </a:bodyPr>
          <a:lstStyle/>
          <a:p>
            <a:pPr marL="11516" marR="4607" indent="35701" algn="r">
              <a:lnSpc>
                <a:spcPct val="105100"/>
              </a:lnSpc>
              <a:spcBef>
                <a:spcPts val="199"/>
              </a:spcBef>
              <a:tabLst>
                <a:tab pos="334550" algn="l"/>
              </a:tabLst>
            </a:pPr>
            <a:r>
              <a:rPr sz="907" spc="-9" dirty="0">
                <a:latin typeface="Microsoft Sans Serif"/>
                <a:cs typeface="Microsoft Sans Serif"/>
              </a:rPr>
              <a:t>о</a:t>
            </a:r>
            <a:r>
              <a:rPr sz="907" spc="-5" dirty="0">
                <a:latin typeface="Microsoft Sans Serif"/>
                <a:cs typeface="Microsoft Sans Serif"/>
              </a:rPr>
              <a:t>б</a:t>
            </a:r>
            <a:r>
              <a:rPr sz="907" spc="-9" dirty="0">
                <a:latin typeface="Microsoft Sans Serif"/>
                <a:cs typeface="Microsoft Sans Serif"/>
              </a:rPr>
              <a:t>ра</a:t>
            </a:r>
            <a:r>
              <a:rPr sz="907" spc="-18" dirty="0">
                <a:latin typeface="Microsoft Sans Serif"/>
                <a:cs typeface="Microsoft Sans Serif"/>
              </a:rPr>
              <a:t>зов</a:t>
            </a:r>
            <a:r>
              <a:rPr sz="907" spc="-23" dirty="0">
                <a:latin typeface="Microsoft Sans Serif"/>
                <a:cs typeface="Microsoft Sans Serif"/>
              </a:rPr>
              <a:t>а</a:t>
            </a:r>
            <a:r>
              <a:rPr sz="907" spc="-5" dirty="0">
                <a:latin typeface="Microsoft Sans Serif"/>
                <a:cs typeface="Microsoft Sans Serif"/>
              </a:rPr>
              <a:t>т</a:t>
            </a:r>
            <a:r>
              <a:rPr sz="907" dirty="0">
                <a:latin typeface="Microsoft Sans Serif"/>
                <a:cs typeface="Microsoft Sans Serif"/>
              </a:rPr>
              <a:t>е</a:t>
            </a:r>
            <a:r>
              <a:rPr sz="907" spc="14" dirty="0">
                <a:latin typeface="Microsoft Sans Serif"/>
                <a:cs typeface="Microsoft Sans Serif"/>
              </a:rPr>
              <a:t>л</a:t>
            </a:r>
            <a:r>
              <a:rPr sz="907" dirty="0">
                <a:latin typeface="Microsoft Sans Serif"/>
                <a:cs typeface="Microsoft Sans Serif"/>
              </a:rPr>
              <a:t>ь</a:t>
            </a:r>
            <a:r>
              <a:rPr sz="907" spc="-9" dirty="0">
                <a:latin typeface="Microsoft Sans Serif"/>
                <a:cs typeface="Microsoft Sans Serif"/>
              </a:rPr>
              <a:t>ной  </a:t>
            </a:r>
            <a:r>
              <a:rPr sz="907" spc="-5" dirty="0">
                <a:latin typeface="Microsoft Sans Serif"/>
                <a:cs typeface="Microsoft Sans Serif"/>
              </a:rPr>
              <a:t>осуществляющая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по	имеющим 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</a:t>
            </a:r>
            <a:r>
              <a:rPr sz="907" spc="-5" dirty="0">
                <a:latin typeface="Microsoft Sans Serif"/>
                <a:cs typeface="Microsoft Sans Serif"/>
              </a:rPr>
              <a:t>б</a:t>
            </a:r>
            <a:r>
              <a:rPr sz="907" spc="-9" dirty="0">
                <a:latin typeface="Microsoft Sans Serif"/>
                <a:cs typeface="Microsoft Sans Serif"/>
              </a:rPr>
              <a:t>ра</a:t>
            </a:r>
            <a:r>
              <a:rPr sz="907" spc="-18" dirty="0">
                <a:latin typeface="Microsoft Sans Serif"/>
                <a:cs typeface="Microsoft Sans Serif"/>
              </a:rPr>
              <a:t>зов</a:t>
            </a:r>
            <a:r>
              <a:rPr sz="907" spc="-9" dirty="0">
                <a:latin typeface="Microsoft Sans Serif"/>
                <a:cs typeface="Microsoft Sans Serif"/>
              </a:rPr>
              <a:t>а</a:t>
            </a:r>
            <a:r>
              <a:rPr sz="907" dirty="0">
                <a:latin typeface="Microsoft Sans Serif"/>
                <a:cs typeface="Microsoft Sans Serif"/>
              </a:rPr>
              <a:t>тель</a:t>
            </a:r>
            <a:r>
              <a:rPr sz="907" spc="-9" dirty="0">
                <a:latin typeface="Microsoft Sans Serif"/>
                <a:cs typeface="Microsoft Sans Serif"/>
              </a:rPr>
              <a:t>н</a:t>
            </a:r>
            <a:r>
              <a:rPr sz="907" spc="-5" dirty="0">
                <a:latin typeface="Microsoft Sans Serif"/>
                <a:cs typeface="Microsoft Sans Serif"/>
              </a:rPr>
              <a:t>ы</a:t>
            </a:r>
            <a:r>
              <a:rPr sz="907" spc="-27" dirty="0">
                <a:latin typeface="Microsoft Sans Serif"/>
                <a:cs typeface="Microsoft Sans Serif"/>
              </a:rPr>
              <a:t>м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50296" y="5439183"/>
            <a:ext cx="2959132" cy="70899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just">
              <a:spcBef>
                <a:spcPts val="86"/>
              </a:spcBef>
            </a:pPr>
            <a:r>
              <a:rPr sz="907" spc="-18" dirty="0">
                <a:latin typeface="Microsoft Sans Serif"/>
                <a:cs typeface="Microsoft Sans Serif"/>
              </a:rPr>
              <a:t>программам</a:t>
            </a:r>
            <a:r>
              <a:rPr sz="907" spc="-14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начального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общего,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основного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общего, 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среднего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общего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образования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предусматривают 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непосредственное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применение</a:t>
            </a:r>
            <a:r>
              <a:rPr sz="907" spc="-9" dirty="0">
                <a:latin typeface="Microsoft Sans Serif"/>
                <a:cs typeface="Microsoft Sans Serif"/>
              </a:rPr>
              <a:t> при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реализации </a:t>
            </a:r>
            <a:r>
              <a:rPr sz="907" spc="-5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обязательной</a:t>
            </a:r>
            <a:r>
              <a:rPr sz="907" spc="-5" dirty="0">
                <a:latin typeface="Microsoft Sans Serif"/>
                <a:cs typeface="Microsoft Sans Serif"/>
              </a:rPr>
              <a:t> части</a:t>
            </a:r>
            <a:r>
              <a:rPr sz="907" spc="236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образовательной</a:t>
            </a:r>
            <a:r>
              <a:rPr sz="907" spc="227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программы </a:t>
            </a:r>
            <a:r>
              <a:rPr sz="907" spc="-230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НОО</a:t>
            </a:r>
            <a:r>
              <a:rPr sz="907" spc="113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федеральных</a:t>
            </a:r>
            <a:r>
              <a:rPr sz="907" spc="118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рабочих</a:t>
            </a:r>
            <a:r>
              <a:rPr sz="907" spc="122" dirty="0">
                <a:latin typeface="Microsoft Sans Serif"/>
                <a:cs typeface="Microsoft Sans Serif"/>
              </a:rPr>
              <a:t> </a:t>
            </a:r>
            <a:r>
              <a:rPr sz="907" spc="-18" dirty="0">
                <a:latin typeface="Microsoft Sans Serif"/>
                <a:cs typeface="Microsoft Sans Serif"/>
              </a:rPr>
              <a:t>программ</a:t>
            </a:r>
            <a:r>
              <a:rPr sz="907" spc="118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по</a:t>
            </a:r>
            <a:r>
              <a:rPr sz="907" spc="122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учебным</a:t>
            </a:r>
            <a:endParaRPr sz="907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4230" y="6130211"/>
            <a:ext cx="3051839" cy="57383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57582">
              <a:spcBef>
                <a:spcPts val="86"/>
              </a:spcBef>
            </a:pPr>
            <a:r>
              <a:rPr sz="907" spc="-14" dirty="0">
                <a:latin typeface="Microsoft Sans Serif"/>
                <a:cs typeface="Microsoft Sans Serif"/>
              </a:rPr>
              <a:t>предметам</a:t>
            </a:r>
            <a:r>
              <a:rPr sz="907" spc="208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«Русский</a:t>
            </a:r>
            <a:r>
              <a:rPr sz="907" spc="208" dirty="0">
                <a:latin typeface="Microsoft Sans Serif"/>
                <a:cs typeface="Microsoft Sans Serif"/>
              </a:rPr>
              <a:t> </a:t>
            </a:r>
            <a:r>
              <a:rPr sz="907" spc="-18" dirty="0">
                <a:latin typeface="Microsoft Sans Serif"/>
                <a:cs typeface="Microsoft Sans Serif"/>
              </a:rPr>
              <a:t>язык»,</a:t>
            </a:r>
            <a:r>
              <a:rPr sz="907" spc="204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«Литературное</a:t>
            </a:r>
            <a:r>
              <a:rPr sz="907" spc="208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чтение»,</a:t>
            </a:r>
            <a:endParaRPr sz="907">
              <a:latin typeface="Microsoft Sans Serif"/>
              <a:cs typeface="Microsoft Sans Serif"/>
            </a:endParaRPr>
          </a:p>
          <a:p>
            <a:pPr marL="57582" marR="50672">
              <a:lnSpc>
                <a:spcPts val="1088"/>
              </a:lnSpc>
              <a:spcBef>
                <a:spcPts val="36"/>
              </a:spcBef>
            </a:pPr>
            <a:r>
              <a:rPr sz="907" spc="-14" dirty="0">
                <a:latin typeface="Microsoft Sans Serif"/>
                <a:cs typeface="Microsoft Sans Serif"/>
              </a:rPr>
              <a:t>«Окружающий</a:t>
            </a:r>
            <a:r>
              <a:rPr sz="907" spc="122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мир»,</a:t>
            </a:r>
            <a:r>
              <a:rPr sz="907" spc="122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а</a:t>
            </a:r>
            <a:r>
              <a:rPr sz="907" spc="118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при</a:t>
            </a:r>
            <a:r>
              <a:rPr sz="907" spc="118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реализации</a:t>
            </a:r>
            <a:r>
              <a:rPr sz="907" spc="122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обязательной </a:t>
            </a:r>
            <a:r>
              <a:rPr sz="907" spc="-227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части</a:t>
            </a:r>
            <a:r>
              <a:rPr sz="907" spc="263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ОО</a:t>
            </a:r>
            <a:r>
              <a:rPr sz="907" spc="272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и</a:t>
            </a:r>
            <a:r>
              <a:rPr sz="907" spc="268" dirty="0">
                <a:latin typeface="Microsoft Sans Serif"/>
                <a:cs typeface="Microsoft Sans Serif"/>
              </a:rPr>
              <a:t> </a:t>
            </a:r>
            <a:r>
              <a:rPr sz="907" spc="-5" dirty="0">
                <a:latin typeface="Microsoft Sans Serif"/>
                <a:cs typeface="Microsoft Sans Serif"/>
              </a:rPr>
              <a:t>СОО</a:t>
            </a:r>
            <a:r>
              <a:rPr sz="907" spc="263" dirty="0">
                <a:latin typeface="Microsoft Sans Serif"/>
                <a:cs typeface="Microsoft Sans Serif"/>
              </a:rPr>
              <a:t> </a:t>
            </a:r>
            <a:r>
              <a:rPr sz="907" spc="236" dirty="0">
                <a:latin typeface="Microsoft Sans Serif"/>
                <a:cs typeface="Microsoft Sans Serif"/>
              </a:rPr>
              <a:t>–</a:t>
            </a:r>
            <a:r>
              <a:rPr sz="907" spc="263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«Русский</a:t>
            </a:r>
            <a:r>
              <a:rPr sz="907" spc="268" dirty="0">
                <a:latin typeface="Microsoft Sans Serif"/>
                <a:cs typeface="Microsoft Sans Serif"/>
              </a:rPr>
              <a:t> </a:t>
            </a:r>
            <a:r>
              <a:rPr sz="907" spc="-23" dirty="0">
                <a:latin typeface="Microsoft Sans Serif"/>
                <a:cs typeface="Microsoft Sans Serif"/>
              </a:rPr>
              <a:t>язык»,</a:t>
            </a:r>
            <a:r>
              <a:rPr sz="907" spc="263" dirty="0">
                <a:latin typeface="Microsoft Sans Serif"/>
                <a:cs typeface="Microsoft Sans Serif"/>
              </a:rPr>
              <a:t> </a:t>
            </a:r>
            <a:r>
              <a:rPr sz="907" spc="-50" dirty="0">
                <a:latin typeface="Microsoft Sans Serif"/>
                <a:cs typeface="Microsoft Sans Serif"/>
              </a:rPr>
              <a:t>«Литератур</a:t>
            </a:r>
            <a:r>
              <a:rPr sz="1632" b="1" spc="-74" baseline="-23148" dirty="0">
                <a:solidFill>
                  <a:srgbClr val="A6A6A6"/>
                </a:solidFill>
                <a:latin typeface="Arial"/>
                <a:cs typeface="Arial"/>
              </a:rPr>
              <a:t>3</a:t>
            </a:r>
            <a:r>
              <a:rPr sz="907" spc="-50" dirty="0">
                <a:latin typeface="Microsoft Sans Serif"/>
                <a:cs typeface="Microsoft Sans Serif"/>
              </a:rPr>
              <a:t>а»,</a:t>
            </a:r>
            <a:endParaRPr sz="907">
              <a:latin typeface="Microsoft Sans Serif"/>
              <a:cs typeface="Microsoft Sans Serif"/>
            </a:endParaRPr>
          </a:p>
          <a:p>
            <a:pPr marL="57582">
              <a:lnSpc>
                <a:spcPts val="1052"/>
              </a:lnSpc>
            </a:pPr>
            <a:r>
              <a:rPr sz="907" spc="-5" dirty="0">
                <a:latin typeface="Microsoft Sans Serif"/>
                <a:cs typeface="Microsoft Sans Serif"/>
              </a:rPr>
              <a:t>«История»,</a:t>
            </a:r>
            <a:r>
              <a:rPr sz="907" spc="9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«Обществознание»,</a:t>
            </a:r>
            <a:r>
              <a:rPr sz="907" spc="32" dirty="0">
                <a:latin typeface="Microsoft Sans Serif"/>
                <a:cs typeface="Microsoft Sans Serif"/>
              </a:rPr>
              <a:t> </a:t>
            </a:r>
            <a:r>
              <a:rPr sz="907" spc="-14" dirty="0">
                <a:latin typeface="Microsoft Sans Serif"/>
                <a:cs typeface="Microsoft Sans Serif"/>
              </a:rPr>
              <a:t>«География»,</a:t>
            </a:r>
            <a:r>
              <a:rPr sz="907" spc="14" dirty="0">
                <a:latin typeface="Microsoft Sans Serif"/>
                <a:cs typeface="Microsoft Sans Serif"/>
              </a:rPr>
              <a:t> </a:t>
            </a:r>
            <a:r>
              <a:rPr sz="907" spc="-9" dirty="0">
                <a:latin typeface="Microsoft Sans Serif"/>
                <a:cs typeface="Microsoft Sans Serif"/>
              </a:rPr>
              <a:t>«ОБ»</a:t>
            </a:r>
            <a:endParaRPr sz="907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93940" y="1373458"/>
            <a:ext cx="6920188" cy="1328414"/>
            <a:chOff x="980693" y="1469898"/>
            <a:chExt cx="7631430" cy="1464945"/>
          </a:xfrm>
        </p:grpSpPr>
        <p:sp>
          <p:nvSpPr>
            <p:cNvPr id="28" name="object 28"/>
            <p:cNvSpPr/>
            <p:nvPr/>
          </p:nvSpPr>
          <p:spPr>
            <a:xfrm>
              <a:off x="980693" y="2460498"/>
              <a:ext cx="7631430" cy="474345"/>
            </a:xfrm>
            <a:custGeom>
              <a:avLst/>
              <a:gdLst/>
              <a:ahLst/>
              <a:cxnLst/>
              <a:rect l="l" t="t" r="r" b="b"/>
              <a:pathLst>
                <a:path w="7631430" h="474344">
                  <a:moveTo>
                    <a:pt x="3965448" y="0"/>
                  </a:moveTo>
                  <a:lnTo>
                    <a:pt x="3965448" y="329311"/>
                  </a:lnTo>
                  <a:lnTo>
                    <a:pt x="7631430" y="329311"/>
                  </a:lnTo>
                  <a:lnTo>
                    <a:pt x="7631430" y="473837"/>
                  </a:lnTo>
                </a:path>
                <a:path w="7631430" h="474344">
                  <a:moveTo>
                    <a:pt x="3965448" y="0"/>
                  </a:moveTo>
                  <a:lnTo>
                    <a:pt x="3965448" y="329311"/>
                  </a:lnTo>
                  <a:lnTo>
                    <a:pt x="5723508" y="329311"/>
                  </a:lnTo>
                  <a:lnTo>
                    <a:pt x="5723508" y="473837"/>
                  </a:lnTo>
                </a:path>
                <a:path w="7631430" h="474344">
                  <a:moveTo>
                    <a:pt x="3965955" y="0"/>
                  </a:moveTo>
                  <a:lnTo>
                    <a:pt x="3965955" y="329311"/>
                  </a:lnTo>
                  <a:lnTo>
                    <a:pt x="3816096" y="329311"/>
                  </a:lnTo>
                  <a:lnTo>
                    <a:pt x="3816096" y="473837"/>
                  </a:lnTo>
                </a:path>
                <a:path w="7631430" h="474344">
                  <a:moveTo>
                    <a:pt x="3965829" y="0"/>
                  </a:moveTo>
                  <a:lnTo>
                    <a:pt x="3965829" y="329311"/>
                  </a:lnTo>
                  <a:lnTo>
                    <a:pt x="1908048" y="329311"/>
                  </a:lnTo>
                  <a:lnTo>
                    <a:pt x="1908048" y="473837"/>
                  </a:lnTo>
                </a:path>
                <a:path w="7631430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0" y="329311"/>
                  </a:lnTo>
                  <a:lnTo>
                    <a:pt x="0" y="473837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165853" y="1469898"/>
              <a:ext cx="1560830" cy="990600"/>
            </a:xfrm>
            <a:custGeom>
              <a:avLst/>
              <a:gdLst/>
              <a:ahLst/>
              <a:cxnLst/>
              <a:rect l="l" t="t" r="r" b="b"/>
              <a:pathLst>
                <a:path w="1560829" h="990600">
                  <a:moveTo>
                    <a:pt x="1461516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59"/>
                  </a:lnTo>
                  <a:lnTo>
                    <a:pt x="0" y="891539"/>
                  </a:lnTo>
                  <a:lnTo>
                    <a:pt x="7780" y="930110"/>
                  </a:lnTo>
                  <a:lnTo>
                    <a:pt x="29003" y="961596"/>
                  </a:lnTo>
                  <a:lnTo>
                    <a:pt x="60489" y="982819"/>
                  </a:lnTo>
                  <a:lnTo>
                    <a:pt x="99060" y="990600"/>
                  </a:lnTo>
                  <a:lnTo>
                    <a:pt x="1461516" y="990600"/>
                  </a:lnTo>
                  <a:lnTo>
                    <a:pt x="1500086" y="982819"/>
                  </a:lnTo>
                  <a:lnTo>
                    <a:pt x="1531572" y="961596"/>
                  </a:lnTo>
                  <a:lnTo>
                    <a:pt x="1552795" y="930110"/>
                  </a:lnTo>
                  <a:lnTo>
                    <a:pt x="1560576" y="891539"/>
                  </a:lnTo>
                  <a:lnTo>
                    <a:pt x="1560576" y="99059"/>
                  </a:lnTo>
                  <a:lnTo>
                    <a:pt x="1552795" y="60489"/>
                  </a:lnTo>
                  <a:lnTo>
                    <a:pt x="1531572" y="29003"/>
                  </a:lnTo>
                  <a:lnTo>
                    <a:pt x="1500086" y="7780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4165853" y="1469898"/>
              <a:ext cx="1560830" cy="990600"/>
            </a:xfrm>
            <a:custGeom>
              <a:avLst/>
              <a:gdLst/>
              <a:ahLst/>
              <a:cxnLst/>
              <a:rect l="l" t="t" r="r" b="b"/>
              <a:pathLst>
                <a:path w="1560829" h="990600">
                  <a:moveTo>
                    <a:pt x="0" y="99059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461516" y="0"/>
                  </a:lnTo>
                  <a:lnTo>
                    <a:pt x="1500086" y="7780"/>
                  </a:lnTo>
                  <a:lnTo>
                    <a:pt x="1531572" y="29003"/>
                  </a:lnTo>
                  <a:lnTo>
                    <a:pt x="1552795" y="60489"/>
                  </a:lnTo>
                  <a:lnTo>
                    <a:pt x="1560576" y="99059"/>
                  </a:lnTo>
                  <a:lnTo>
                    <a:pt x="1560576" y="891539"/>
                  </a:lnTo>
                  <a:lnTo>
                    <a:pt x="1552795" y="930110"/>
                  </a:lnTo>
                  <a:lnTo>
                    <a:pt x="1531572" y="961596"/>
                  </a:lnTo>
                  <a:lnTo>
                    <a:pt x="1500086" y="982819"/>
                  </a:lnTo>
                  <a:lnTo>
                    <a:pt x="1461516" y="990600"/>
                  </a:lnTo>
                  <a:lnTo>
                    <a:pt x="99060" y="990600"/>
                  </a:lnTo>
                  <a:lnTo>
                    <a:pt x="60489" y="982819"/>
                  </a:lnTo>
                  <a:lnTo>
                    <a:pt x="29003" y="961596"/>
                  </a:lnTo>
                  <a:lnTo>
                    <a:pt x="7780" y="930110"/>
                  </a:lnTo>
                  <a:lnTo>
                    <a:pt x="0" y="891539"/>
                  </a:lnTo>
                  <a:lnTo>
                    <a:pt x="0" y="9905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" name="object 31"/>
            <p:cNvSpPr/>
            <p:nvPr/>
          </p:nvSpPr>
          <p:spPr>
            <a:xfrm>
              <a:off x="4339590" y="1634490"/>
              <a:ext cx="1560830" cy="990600"/>
            </a:xfrm>
            <a:custGeom>
              <a:avLst/>
              <a:gdLst/>
              <a:ahLst/>
              <a:cxnLst/>
              <a:rect l="l" t="t" r="r" b="b"/>
              <a:pathLst>
                <a:path w="1560829" h="990600">
                  <a:moveTo>
                    <a:pt x="1461515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1539"/>
                  </a:lnTo>
                  <a:lnTo>
                    <a:pt x="7780" y="930110"/>
                  </a:lnTo>
                  <a:lnTo>
                    <a:pt x="29003" y="961596"/>
                  </a:lnTo>
                  <a:lnTo>
                    <a:pt x="60489" y="982819"/>
                  </a:lnTo>
                  <a:lnTo>
                    <a:pt x="99060" y="990600"/>
                  </a:lnTo>
                  <a:lnTo>
                    <a:pt x="1461515" y="990600"/>
                  </a:lnTo>
                  <a:lnTo>
                    <a:pt x="1500086" y="982819"/>
                  </a:lnTo>
                  <a:lnTo>
                    <a:pt x="1531572" y="961596"/>
                  </a:lnTo>
                  <a:lnTo>
                    <a:pt x="1552795" y="930110"/>
                  </a:lnTo>
                  <a:lnTo>
                    <a:pt x="1560576" y="891539"/>
                  </a:lnTo>
                  <a:lnTo>
                    <a:pt x="1560576" y="99060"/>
                  </a:lnTo>
                  <a:lnTo>
                    <a:pt x="1552795" y="60489"/>
                  </a:lnTo>
                  <a:lnTo>
                    <a:pt x="1531572" y="29003"/>
                  </a:lnTo>
                  <a:lnTo>
                    <a:pt x="1500086" y="7780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" name="object 32"/>
            <p:cNvSpPr/>
            <p:nvPr/>
          </p:nvSpPr>
          <p:spPr>
            <a:xfrm>
              <a:off x="4339590" y="1634490"/>
              <a:ext cx="2073910" cy="1135378"/>
            </a:xfrm>
            <a:custGeom>
              <a:avLst/>
              <a:gdLst/>
              <a:ahLst/>
              <a:cxnLst/>
              <a:rect l="l" t="t" r="r" b="b"/>
              <a:pathLst>
                <a:path w="1560829" h="99060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461515" y="0"/>
                  </a:lnTo>
                  <a:lnTo>
                    <a:pt x="1500086" y="7780"/>
                  </a:lnTo>
                  <a:lnTo>
                    <a:pt x="1531572" y="29003"/>
                  </a:lnTo>
                  <a:lnTo>
                    <a:pt x="1552795" y="60489"/>
                  </a:lnTo>
                  <a:lnTo>
                    <a:pt x="1560576" y="99060"/>
                  </a:lnTo>
                  <a:lnTo>
                    <a:pt x="1560576" y="891539"/>
                  </a:lnTo>
                  <a:lnTo>
                    <a:pt x="1552795" y="930110"/>
                  </a:lnTo>
                  <a:lnTo>
                    <a:pt x="1531572" y="961596"/>
                  </a:lnTo>
                  <a:lnTo>
                    <a:pt x="1500086" y="982819"/>
                  </a:lnTo>
                  <a:lnTo>
                    <a:pt x="1461515" y="990600"/>
                  </a:lnTo>
                  <a:lnTo>
                    <a:pt x="99060" y="990600"/>
                  </a:lnTo>
                  <a:lnTo>
                    <a:pt x="60489" y="982819"/>
                  </a:lnTo>
                  <a:lnTo>
                    <a:pt x="29003" y="961596"/>
                  </a:lnTo>
                  <a:lnTo>
                    <a:pt x="7780" y="930110"/>
                  </a:lnTo>
                  <a:lnTo>
                    <a:pt x="0" y="891539"/>
                  </a:lnTo>
                  <a:lnTo>
                    <a:pt x="0" y="990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09273" y="1968453"/>
            <a:ext cx="1496438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b="1" dirty="0">
                <a:solidFill>
                  <a:srgbClr val="C00000"/>
                </a:solidFill>
                <a:latin typeface="Calibri"/>
                <a:cs typeface="Calibri"/>
              </a:rPr>
              <a:t>ФООП</a:t>
            </a:r>
            <a:r>
              <a:rPr lang="ru-RU" sz="2176" b="1" dirty="0">
                <a:solidFill>
                  <a:srgbClr val="C00000"/>
                </a:solidFill>
                <a:latin typeface="Calibri"/>
                <a:cs typeface="Calibri"/>
              </a:rPr>
              <a:t> ООО</a:t>
            </a:r>
            <a:endParaRPr sz="2176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3763" y="2649169"/>
            <a:ext cx="1596745" cy="1400201"/>
            <a:chOff x="187388" y="2921444"/>
            <a:chExt cx="1760855" cy="1183005"/>
          </a:xfrm>
        </p:grpSpPr>
        <p:sp>
          <p:nvSpPr>
            <p:cNvPr id="35" name="object 35"/>
            <p:cNvSpPr/>
            <p:nvPr/>
          </p:nvSpPr>
          <p:spPr>
            <a:xfrm>
              <a:off x="200406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30" h="992504">
                  <a:moveTo>
                    <a:pt x="1461389" y="0"/>
                  </a:moveTo>
                  <a:lnTo>
                    <a:pt x="99212" y="0"/>
                  </a:lnTo>
                  <a:lnTo>
                    <a:pt x="60596" y="7800"/>
                  </a:lnTo>
                  <a:lnTo>
                    <a:pt x="29060" y="29067"/>
                  </a:lnTo>
                  <a:lnTo>
                    <a:pt x="7797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797" y="931527"/>
                  </a:lnTo>
                  <a:lnTo>
                    <a:pt x="29060" y="963056"/>
                  </a:lnTo>
                  <a:lnTo>
                    <a:pt x="60596" y="984323"/>
                  </a:lnTo>
                  <a:lnTo>
                    <a:pt x="99212" y="992124"/>
                  </a:lnTo>
                  <a:lnTo>
                    <a:pt x="1461389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6" y="892937"/>
                  </a:lnTo>
                  <a:lnTo>
                    <a:pt x="1560576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200406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30" h="992504">
                  <a:moveTo>
                    <a:pt x="0" y="99187"/>
                  </a:moveTo>
                  <a:lnTo>
                    <a:pt x="7797" y="60596"/>
                  </a:lnTo>
                  <a:lnTo>
                    <a:pt x="29060" y="29067"/>
                  </a:lnTo>
                  <a:lnTo>
                    <a:pt x="60596" y="7800"/>
                  </a:lnTo>
                  <a:lnTo>
                    <a:pt x="99212" y="0"/>
                  </a:lnTo>
                  <a:lnTo>
                    <a:pt x="1461389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6" y="99187"/>
                  </a:lnTo>
                  <a:lnTo>
                    <a:pt x="1560576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9" y="992124"/>
                  </a:lnTo>
                  <a:lnTo>
                    <a:pt x="99212" y="992124"/>
                  </a:lnTo>
                  <a:lnTo>
                    <a:pt x="60596" y="984323"/>
                  </a:lnTo>
                  <a:lnTo>
                    <a:pt x="29060" y="963056"/>
                  </a:lnTo>
                  <a:lnTo>
                    <a:pt x="7797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37"/>
            <p:cNvSpPr/>
            <p:nvPr/>
          </p:nvSpPr>
          <p:spPr>
            <a:xfrm>
              <a:off x="374142" y="3099054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30" h="992504">
                  <a:moveTo>
                    <a:pt x="1461389" y="0"/>
                  </a:moveTo>
                  <a:lnTo>
                    <a:pt x="99212" y="0"/>
                  </a:lnTo>
                  <a:lnTo>
                    <a:pt x="60596" y="7800"/>
                  </a:lnTo>
                  <a:lnTo>
                    <a:pt x="29060" y="29067"/>
                  </a:lnTo>
                  <a:lnTo>
                    <a:pt x="7797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797" y="931527"/>
                  </a:lnTo>
                  <a:lnTo>
                    <a:pt x="29060" y="963056"/>
                  </a:lnTo>
                  <a:lnTo>
                    <a:pt x="60596" y="984323"/>
                  </a:lnTo>
                  <a:lnTo>
                    <a:pt x="99212" y="992124"/>
                  </a:lnTo>
                  <a:lnTo>
                    <a:pt x="1461389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6" y="892937"/>
                  </a:lnTo>
                  <a:lnTo>
                    <a:pt x="1560576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8"/>
            <p:cNvSpPr/>
            <p:nvPr/>
          </p:nvSpPr>
          <p:spPr>
            <a:xfrm>
              <a:off x="374142" y="3099054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30" h="992504">
                  <a:moveTo>
                    <a:pt x="0" y="99187"/>
                  </a:moveTo>
                  <a:lnTo>
                    <a:pt x="7797" y="60596"/>
                  </a:lnTo>
                  <a:lnTo>
                    <a:pt x="29060" y="29067"/>
                  </a:lnTo>
                  <a:lnTo>
                    <a:pt x="60596" y="7800"/>
                  </a:lnTo>
                  <a:lnTo>
                    <a:pt x="99212" y="0"/>
                  </a:lnTo>
                  <a:lnTo>
                    <a:pt x="1461389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6" y="99187"/>
                  </a:lnTo>
                  <a:lnTo>
                    <a:pt x="1560576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9" y="992124"/>
                  </a:lnTo>
                  <a:lnTo>
                    <a:pt x="99212" y="992124"/>
                  </a:lnTo>
                  <a:lnTo>
                    <a:pt x="60596" y="984323"/>
                  </a:lnTo>
                  <a:lnTo>
                    <a:pt x="29060" y="963056"/>
                  </a:lnTo>
                  <a:lnTo>
                    <a:pt x="7797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2068" y="3043155"/>
            <a:ext cx="1014592" cy="39693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2668">
              <a:lnSpc>
                <a:spcPts val="1460"/>
              </a:lnSpc>
              <a:spcBef>
                <a:spcPts val="95"/>
              </a:spcBef>
            </a:pP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федеральный</a:t>
            </a:r>
            <a:endParaRPr sz="1270">
              <a:latin typeface="Calibri"/>
              <a:cs typeface="Calibri"/>
            </a:endParaRPr>
          </a:p>
          <a:p>
            <a:pPr marL="11516">
              <a:lnSpc>
                <a:spcPts val="1460"/>
              </a:lnSpc>
            </a:pPr>
            <a:r>
              <a:rPr sz="1270" b="1" spc="-9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чебны</a:t>
            </a: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1270" b="1" spc="-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план</a:t>
            </a:r>
            <a:endParaRPr sz="127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903983" y="2649169"/>
            <a:ext cx="1596745" cy="1415626"/>
            <a:chOff x="2095436" y="2921444"/>
            <a:chExt cx="1760855" cy="1183005"/>
          </a:xfrm>
        </p:grpSpPr>
        <p:sp>
          <p:nvSpPr>
            <p:cNvPr id="41" name="object 41"/>
            <p:cNvSpPr/>
            <p:nvPr/>
          </p:nvSpPr>
          <p:spPr>
            <a:xfrm>
              <a:off x="2108453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1461388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7" y="992124"/>
                  </a:lnTo>
                  <a:lnTo>
                    <a:pt x="1461388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5" y="892937"/>
                  </a:lnTo>
                  <a:lnTo>
                    <a:pt x="1560575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2108453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388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5" y="99187"/>
                  </a:lnTo>
                  <a:lnTo>
                    <a:pt x="1560575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8" y="992124"/>
                  </a:lnTo>
                  <a:lnTo>
                    <a:pt x="99187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" name="object 43"/>
            <p:cNvSpPr/>
            <p:nvPr/>
          </p:nvSpPr>
          <p:spPr>
            <a:xfrm>
              <a:off x="2282189" y="3099054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1461389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7" y="992124"/>
                  </a:lnTo>
                  <a:lnTo>
                    <a:pt x="1461389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6" y="892937"/>
                  </a:lnTo>
                  <a:lnTo>
                    <a:pt x="1560576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" name="object 44"/>
            <p:cNvSpPr/>
            <p:nvPr/>
          </p:nvSpPr>
          <p:spPr>
            <a:xfrm>
              <a:off x="2282189" y="3099054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389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6" y="99187"/>
                  </a:lnTo>
                  <a:lnTo>
                    <a:pt x="1560576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9" y="992124"/>
                  </a:lnTo>
                  <a:lnTo>
                    <a:pt x="99187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90798" y="2954985"/>
            <a:ext cx="1176397" cy="570007"/>
          </a:xfrm>
          <a:prstGeom prst="rect">
            <a:avLst/>
          </a:prstGeom>
        </p:spPr>
        <p:txBody>
          <a:bodyPr vert="horz" wrap="square" lIns="0" tIns="31094" rIns="0" bIns="0" rtlCol="0">
            <a:spAutoFit/>
          </a:bodyPr>
          <a:lstStyle/>
          <a:p>
            <a:pPr marL="11516" marR="4607" indent="82918" algn="just">
              <a:lnSpc>
                <a:spcPts val="1396"/>
              </a:lnSpc>
              <a:spcBef>
                <a:spcPts val="245"/>
              </a:spcBef>
            </a:pP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федеральный </a:t>
            </a: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календарный </a:t>
            </a: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учебный</a:t>
            </a:r>
            <a:r>
              <a:rPr sz="1270" b="1" spc="-68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график</a:t>
            </a:r>
            <a:endParaRPr sz="127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634203" y="2649169"/>
            <a:ext cx="1596745" cy="1431221"/>
            <a:chOff x="4003484" y="2921444"/>
            <a:chExt cx="1760855" cy="1183005"/>
          </a:xfrm>
        </p:grpSpPr>
        <p:sp>
          <p:nvSpPr>
            <p:cNvPr id="47" name="object 47"/>
            <p:cNvSpPr/>
            <p:nvPr/>
          </p:nvSpPr>
          <p:spPr>
            <a:xfrm>
              <a:off x="4016501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1461389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7" y="992124"/>
                  </a:lnTo>
                  <a:lnTo>
                    <a:pt x="1461389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6" y="892937"/>
                  </a:lnTo>
                  <a:lnTo>
                    <a:pt x="1560576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" name="object 48"/>
            <p:cNvSpPr/>
            <p:nvPr/>
          </p:nvSpPr>
          <p:spPr>
            <a:xfrm>
              <a:off x="4016501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389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6" y="99187"/>
                  </a:lnTo>
                  <a:lnTo>
                    <a:pt x="1560576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9" y="992124"/>
                  </a:lnTo>
                  <a:lnTo>
                    <a:pt x="99187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9" name="object 49"/>
            <p:cNvSpPr/>
            <p:nvPr/>
          </p:nvSpPr>
          <p:spPr>
            <a:xfrm>
              <a:off x="4190237" y="3099054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1461389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7" y="992124"/>
                  </a:lnTo>
                  <a:lnTo>
                    <a:pt x="1461389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6" y="892937"/>
                  </a:lnTo>
                  <a:lnTo>
                    <a:pt x="1560576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" name="object 50"/>
            <p:cNvSpPr/>
            <p:nvPr/>
          </p:nvSpPr>
          <p:spPr>
            <a:xfrm>
              <a:off x="4190237" y="3099054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389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6" y="99187"/>
                  </a:lnTo>
                  <a:lnTo>
                    <a:pt x="1560576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9" y="992124"/>
                  </a:lnTo>
                  <a:lnTo>
                    <a:pt x="99187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876794" y="2920737"/>
            <a:ext cx="1265074" cy="641650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marL="11516" marR="4607" indent="1152" algn="ctr">
              <a:lnSpc>
                <a:spcPct val="91700"/>
              </a:lnSpc>
              <a:spcBef>
                <a:spcPts val="199"/>
              </a:spcBef>
            </a:pP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федеральные </a:t>
            </a:r>
            <a:r>
              <a:rPr sz="1088" b="1" dirty="0">
                <a:solidFill>
                  <a:srgbClr val="375F92"/>
                </a:solidFill>
                <a:latin typeface="Calibri"/>
                <a:cs typeface="Calibri"/>
              </a:rPr>
              <a:t> р</a:t>
            </a: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абоч</a:t>
            </a:r>
            <a:r>
              <a:rPr sz="1088" b="1" dirty="0">
                <a:solidFill>
                  <a:srgbClr val="375F92"/>
                </a:solidFill>
                <a:latin typeface="Calibri"/>
                <a:cs typeface="Calibri"/>
              </a:rPr>
              <a:t>ие</a:t>
            </a:r>
            <a:r>
              <a:rPr sz="1088" b="1" spc="-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1088" b="1" dirty="0">
                <a:solidFill>
                  <a:srgbClr val="375F92"/>
                </a:solidFill>
                <a:latin typeface="Calibri"/>
                <a:cs typeface="Calibri"/>
              </a:rPr>
              <a:t>ро</a:t>
            </a: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1088" b="1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амм</a:t>
            </a:r>
            <a:r>
              <a:rPr sz="1088" b="1" dirty="0">
                <a:solidFill>
                  <a:srgbClr val="375F92"/>
                </a:solidFill>
                <a:latin typeface="Calibri"/>
                <a:cs typeface="Calibri"/>
              </a:rPr>
              <a:t>ы  </a:t>
            </a: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учебных </a:t>
            </a:r>
            <a:r>
              <a:rPr sz="1088" b="1" spc="-9" dirty="0">
                <a:solidFill>
                  <a:srgbClr val="375F92"/>
                </a:solidFill>
                <a:latin typeface="Calibri"/>
                <a:cs typeface="Calibri"/>
              </a:rPr>
              <a:t>предметов, </a:t>
            </a:r>
            <a:r>
              <a:rPr sz="1088" b="1" spc="-236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курсов,</a:t>
            </a:r>
            <a:r>
              <a:rPr sz="1088" b="1" spc="-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088" b="1" spc="-5" dirty="0">
                <a:solidFill>
                  <a:srgbClr val="375F92"/>
                </a:solidFill>
                <a:latin typeface="Calibri"/>
                <a:cs typeface="Calibri"/>
              </a:rPr>
              <a:t>дисциплин</a:t>
            </a:r>
            <a:endParaRPr sz="1088" dirty="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364422" y="2649169"/>
            <a:ext cx="1596745" cy="1431221"/>
            <a:chOff x="5911532" y="2921444"/>
            <a:chExt cx="1760855" cy="1183005"/>
          </a:xfrm>
        </p:grpSpPr>
        <p:sp>
          <p:nvSpPr>
            <p:cNvPr id="53" name="object 53"/>
            <p:cNvSpPr/>
            <p:nvPr/>
          </p:nvSpPr>
          <p:spPr>
            <a:xfrm>
              <a:off x="5924550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1461389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7" y="992124"/>
                  </a:lnTo>
                  <a:lnTo>
                    <a:pt x="1461389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6" y="892937"/>
                  </a:lnTo>
                  <a:lnTo>
                    <a:pt x="1560576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" name="object 54"/>
            <p:cNvSpPr/>
            <p:nvPr/>
          </p:nvSpPr>
          <p:spPr>
            <a:xfrm>
              <a:off x="5924550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389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6" y="99187"/>
                  </a:lnTo>
                  <a:lnTo>
                    <a:pt x="1560576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9" y="992124"/>
                  </a:lnTo>
                  <a:lnTo>
                    <a:pt x="99187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" name="object 55"/>
            <p:cNvSpPr/>
            <p:nvPr/>
          </p:nvSpPr>
          <p:spPr>
            <a:xfrm>
              <a:off x="6096762" y="3099054"/>
              <a:ext cx="1562100" cy="992505"/>
            </a:xfrm>
            <a:custGeom>
              <a:avLst/>
              <a:gdLst/>
              <a:ahLst/>
              <a:cxnLst/>
              <a:rect l="l" t="t" r="r" b="b"/>
              <a:pathLst>
                <a:path w="1562100" h="992504">
                  <a:moveTo>
                    <a:pt x="1462913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7" y="992124"/>
                  </a:lnTo>
                  <a:lnTo>
                    <a:pt x="1462913" y="992124"/>
                  </a:lnTo>
                  <a:lnTo>
                    <a:pt x="1501503" y="984323"/>
                  </a:lnTo>
                  <a:lnTo>
                    <a:pt x="1533032" y="963056"/>
                  </a:lnTo>
                  <a:lnTo>
                    <a:pt x="1554299" y="931527"/>
                  </a:lnTo>
                  <a:lnTo>
                    <a:pt x="1562099" y="892937"/>
                  </a:lnTo>
                  <a:lnTo>
                    <a:pt x="1562099" y="99187"/>
                  </a:lnTo>
                  <a:lnTo>
                    <a:pt x="1554299" y="60596"/>
                  </a:lnTo>
                  <a:lnTo>
                    <a:pt x="1533032" y="29067"/>
                  </a:lnTo>
                  <a:lnTo>
                    <a:pt x="1501503" y="7800"/>
                  </a:lnTo>
                  <a:lnTo>
                    <a:pt x="146291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" name="object 56"/>
            <p:cNvSpPr/>
            <p:nvPr/>
          </p:nvSpPr>
          <p:spPr>
            <a:xfrm>
              <a:off x="6096762" y="3099054"/>
              <a:ext cx="1562100" cy="992505"/>
            </a:xfrm>
            <a:custGeom>
              <a:avLst/>
              <a:gdLst/>
              <a:ahLst/>
              <a:cxnLst/>
              <a:rect l="l" t="t" r="r" b="b"/>
              <a:pathLst>
                <a:path w="1562100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2913" y="0"/>
                  </a:lnTo>
                  <a:lnTo>
                    <a:pt x="1501503" y="7800"/>
                  </a:lnTo>
                  <a:lnTo>
                    <a:pt x="1533032" y="29067"/>
                  </a:lnTo>
                  <a:lnTo>
                    <a:pt x="1554299" y="60596"/>
                  </a:lnTo>
                  <a:lnTo>
                    <a:pt x="1562099" y="99187"/>
                  </a:lnTo>
                  <a:lnTo>
                    <a:pt x="1562099" y="892937"/>
                  </a:lnTo>
                  <a:lnTo>
                    <a:pt x="1554299" y="931527"/>
                  </a:lnTo>
                  <a:lnTo>
                    <a:pt x="1533032" y="963056"/>
                  </a:lnTo>
                  <a:lnTo>
                    <a:pt x="1501503" y="984323"/>
                  </a:lnTo>
                  <a:lnTo>
                    <a:pt x="1462913" y="992124"/>
                  </a:lnTo>
                  <a:lnTo>
                    <a:pt x="99187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756497" y="2866540"/>
            <a:ext cx="966799" cy="749543"/>
          </a:xfrm>
          <a:prstGeom prst="rect">
            <a:avLst/>
          </a:prstGeom>
        </p:spPr>
        <p:txBody>
          <a:bodyPr vert="horz" wrap="square" lIns="0" tIns="31094" rIns="0" bIns="0" rtlCol="0">
            <a:spAutoFit/>
          </a:bodyPr>
          <a:lstStyle/>
          <a:p>
            <a:pPr marL="193475" marR="4607" indent="-182534">
              <a:lnSpc>
                <a:spcPts val="1396"/>
              </a:lnSpc>
              <a:spcBef>
                <a:spcPts val="245"/>
              </a:spcBef>
            </a:pP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ф</a:t>
            </a:r>
            <a:r>
              <a:rPr sz="1270" b="1" spc="-2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1270" b="1" spc="-14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ер</a:t>
            </a: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альная  </a:t>
            </a:r>
            <a:r>
              <a:rPr sz="1270" b="1" spc="-5" dirty="0">
                <a:solidFill>
                  <a:srgbClr val="375F92"/>
                </a:solidFill>
                <a:latin typeface="Calibri"/>
                <a:cs typeface="Calibri"/>
              </a:rPr>
              <a:t>рабочая</a:t>
            </a:r>
            <a:endParaRPr sz="1270">
              <a:latin typeface="Calibri"/>
              <a:cs typeface="Calibri"/>
            </a:endParaRPr>
          </a:p>
          <a:p>
            <a:pPr marL="85797">
              <a:lnSpc>
                <a:spcPts val="1297"/>
              </a:lnSpc>
            </a:pP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программа</a:t>
            </a:r>
            <a:endParaRPr sz="1270">
              <a:latin typeface="Calibri"/>
              <a:cs typeface="Calibri"/>
            </a:endParaRPr>
          </a:p>
          <a:p>
            <a:pPr marL="76008">
              <a:lnSpc>
                <a:spcPts val="1460"/>
              </a:lnSpc>
            </a:pPr>
            <a:r>
              <a:rPr sz="1270" b="1" dirty="0">
                <a:solidFill>
                  <a:srgbClr val="375F92"/>
                </a:solidFill>
                <a:latin typeface="Calibri"/>
                <a:cs typeface="Calibri"/>
              </a:rPr>
              <a:t>воспитания</a:t>
            </a:r>
            <a:endParaRPr sz="127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094642" y="2649168"/>
            <a:ext cx="1596745" cy="1415628"/>
            <a:chOff x="7819580" y="2921444"/>
            <a:chExt cx="1760855" cy="1183005"/>
          </a:xfrm>
        </p:grpSpPr>
        <p:sp>
          <p:nvSpPr>
            <p:cNvPr id="59" name="object 59"/>
            <p:cNvSpPr/>
            <p:nvPr/>
          </p:nvSpPr>
          <p:spPr>
            <a:xfrm>
              <a:off x="7832598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1461388" y="0"/>
                  </a:moveTo>
                  <a:lnTo>
                    <a:pt x="99186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6" y="992124"/>
                  </a:lnTo>
                  <a:lnTo>
                    <a:pt x="1461388" y="992124"/>
                  </a:lnTo>
                  <a:lnTo>
                    <a:pt x="1499979" y="984323"/>
                  </a:lnTo>
                  <a:lnTo>
                    <a:pt x="1531508" y="963056"/>
                  </a:lnTo>
                  <a:lnTo>
                    <a:pt x="1552775" y="931527"/>
                  </a:lnTo>
                  <a:lnTo>
                    <a:pt x="1560576" y="892937"/>
                  </a:lnTo>
                  <a:lnTo>
                    <a:pt x="1560576" y="99187"/>
                  </a:lnTo>
                  <a:lnTo>
                    <a:pt x="1552775" y="60596"/>
                  </a:lnTo>
                  <a:lnTo>
                    <a:pt x="1531508" y="29067"/>
                  </a:lnTo>
                  <a:lnTo>
                    <a:pt x="1499979" y="7800"/>
                  </a:lnTo>
                  <a:lnTo>
                    <a:pt x="14613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" name="object 60"/>
            <p:cNvSpPr/>
            <p:nvPr/>
          </p:nvSpPr>
          <p:spPr>
            <a:xfrm>
              <a:off x="7832598" y="2934462"/>
              <a:ext cx="1560830" cy="992505"/>
            </a:xfrm>
            <a:custGeom>
              <a:avLst/>
              <a:gdLst/>
              <a:ahLst/>
              <a:cxnLst/>
              <a:rect l="l" t="t" r="r" b="b"/>
              <a:pathLst>
                <a:path w="1560829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6" y="0"/>
                  </a:lnTo>
                  <a:lnTo>
                    <a:pt x="1461388" y="0"/>
                  </a:lnTo>
                  <a:lnTo>
                    <a:pt x="1499979" y="7800"/>
                  </a:lnTo>
                  <a:lnTo>
                    <a:pt x="1531508" y="29067"/>
                  </a:lnTo>
                  <a:lnTo>
                    <a:pt x="1552775" y="60596"/>
                  </a:lnTo>
                  <a:lnTo>
                    <a:pt x="1560576" y="99187"/>
                  </a:lnTo>
                  <a:lnTo>
                    <a:pt x="1560576" y="892937"/>
                  </a:lnTo>
                  <a:lnTo>
                    <a:pt x="1552775" y="931527"/>
                  </a:lnTo>
                  <a:lnTo>
                    <a:pt x="1531508" y="963056"/>
                  </a:lnTo>
                  <a:lnTo>
                    <a:pt x="1499979" y="984323"/>
                  </a:lnTo>
                  <a:lnTo>
                    <a:pt x="1461388" y="992124"/>
                  </a:lnTo>
                  <a:lnTo>
                    <a:pt x="99186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04810" y="3099054"/>
              <a:ext cx="1562100" cy="992505"/>
            </a:xfrm>
            <a:custGeom>
              <a:avLst/>
              <a:gdLst/>
              <a:ahLst/>
              <a:cxnLst/>
              <a:rect l="l" t="t" r="r" b="b"/>
              <a:pathLst>
                <a:path w="1562100" h="992504">
                  <a:moveTo>
                    <a:pt x="1462913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937"/>
                  </a:lnTo>
                  <a:lnTo>
                    <a:pt x="7800" y="931527"/>
                  </a:lnTo>
                  <a:lnTo>
                    <a:pt x="29067" y="963056"/>
                  </a:lnTo>
                  <a:lnTo>
                    <a:pt x="60596" y="984323"/>
                  </a:lnTo>
                  <a:lnTo>
                    <a:pt x="99187" y="992124"/>
                  </a:lnTo>
                  <a:lnTo>
                    <a:pt x="1462913" y="992124"/>
                  </a:lnTo>
                  <a:lnTo>
                    <a:pt x="1501503" y="984323"/>
                  </a:lnTo>
                  <a:lnTo>
                    <a:pt x="1533032" y="963056"/>
                  </a:lnTo>
                  <a:lnTo>
                    <a:pt x="1554299" y="931527"/>
                  </a:lnTo>
                  <a:lnTo>
                    <a:pt x="1562100" y="892937"/>
                  </a:lnTo>
                  <a:lnTo>
                    <a:pt x="1562100" y="99187"/>
                  </a:lnTo>
                  <a:lnTo>
                    <a:pt x="1554299" y="60596"/>
                  </a:lnTo>
                  <a:lnTo>
                    <a:pt x="1533032" y="29067"/>
                  </a:lnTo>
                  <a:lnTo>
                    <a:pt x="1501503" y="7800"/>
                  </a:lnTo>
                  <a:lnTo>
                    <a:pt x="146291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04810" y="3099054"/>
              <a:ext cx="1562100" cy="992505"/>
            </a:xfrm>
            <a:custGeom>
              <a:avLst/>
              <a:gdLst/>
              <a:ahLst/>
              <a:cxnLst/>
              <a:rect l="l" t="t" r="r" b="b"/>
              <a:pathLst>
                <a:path w="1562100" h="992504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2913" y="0"/>
                  </a:lnTo>
                  <a:lnTo>
                    <a:pt x="1501503" y="7800"/>
                  </a:lnTo>
                  <a:lnTo>
                    <a:pt x="1533032" y="29067"/>
                  </a:lnTo>
                  <a:lnTo>
                    <a:pt x="1554299" y="60596"/>
                  </a:lnTo>
                  <a:lnTo>
                    <a:pt x="1562100" y="99187"/>
                  </a:lnTo>
                  <a:lnTo>
                    <a:pt x="1562100" y="892937"/>
                  </a:lnTo>
                  <a:lnTo>
                    <a:pt x="1554299" y="931527"/>
                  </a:lnTo>
                  <a:lnTo>
                    <a:pt x="1533032" y="963056"/>
                  </a:lnTo>
                  <a:lnTo>
                    <a:pt x="1501503" y="984323"/>
                  </a:lnTo>
                  <a:lnTo>
                    <a:pt x="1462913" y="992124"/>
                  </a:lnTo>
                  <a:lnTo>
                    <a:pt x="99187" y="992124"/>
                  </a:lnTo>
                  <a:lnTo>
                    <a:pt x="60596" y="984323"/>
                  </a:lnTo>
                  <a:lnTo>
                    <a:pt x="29067" y="963056"/>
                  </a:lnTo>
                  <a:lnTo>
                    <a:pt x="7800" y="931527"/>
                  </a:lnTo>
                  <a:lnTo>
                    <a:pt x="0" y="892937"/>
                  </a:lnTo>
                  <a:lnTo>
                    <a:pt x="0" y="99187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338040" y="2894526"/>
            <a:ext cx="1267377" cy="695921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11516" marR="4607" indent="165836">
              <a:lnSpc>
                <a:spcPts val="1297"/>
              </a:lnSpc>
              <a:spcBef>
                <a:spcPts val="227"/>
              </a:spcBef>
            </a:pPr>
            <a:r>
              <a:rPr sz="1179" b="1" spc="-9" dirty="0">
                <a:solidFill>
                  <a:srgbClr val="375F92"/>
                </a:solidFill>
                <a:latin typeface="Calibri"/>
                <a:cs typeface="Calibri"/>
              </a:rPr>
              <a:t>федеральный </a:t>
            </a:r>
            <a:r>
              <a:rPr sz="1179" b="1" spc="-5" dirty="0">
                <a:solidFill>
                  <a:srgbClr val="375F92"/>
                </a:solidFill>
                <a:latin typeface="Calibri"/>
                <a:cs typeface="Calibri"/>
              </a:rPr>
              <a:t> календарный</a:t>
            </a:r>
            <a:r>
              <a:rPr sz="1179" b="1" spc="-36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179" b="1" spc="-5" dirty="0">
                <a:solidFill>
                  <a:srgbClr val="375F92"/>
                </a:solidFill>
                <a:latin typeface="Calibri"/>
                <a:cs typeface="Calibri"/>
              </a:rPr>
              <a:t>план</a:t>
            </a:r>
            <a:endParaRPr sz="1179" dirty="0">
              <a:latin typeface="Calibri"/>
              <a:cs typeface="Calibri"/>
            </a:endParaRPr>
          </a:p>
          <a:p>
            <a:pPr marL="115164">
              <a:lnSpc>
                <a:spcPts val="1211"/>
              </a:lnSpc>
            </a:pPr>
            <a:r>
              <a:rPr sz="1179" b="1" spc="-9" dirty="0">
                <a:solidFill>
                  <a:srgbClr val="375F92"/>
                </a:solidFill>
                <a:latin typeface="Calibri"/>
                <a:cs typeface="Calibri"/>
              </a:rPr>
              <a:t>воспитательной</a:t>
            </a:r>
            <a:endParaRPr sz="1179" dirty="0">
              <a:latin typeface="Calibri"/>
              <a:cs typeface="Calibri"/>
            </a:endParaRPr>
          </a:p>
          <a:p>
            <a:pPr marL="394435">
              <a:lnSpc>
                <a:spcPts val="1356"/>
              </a:lnSpc>
            </a:pPr>
            <a:r>
              <a:rPr sz="1179" b="1" spc="-5" dirty="0">
                <a:solidFill>
                  <a:srgbClr val="375F92"/>
                </a:solidFill>
                <a:latin typeface="Calibri"/>
                <a:cs typeface="Calibri"/>
              </a:rPr>
              <a:t>работы</a:t>
            </a:r>
            <a:endParaRPr sz="1179" dirty="0">
              <a:latin typeface="Calibri"/>
              <a:cs typeface="Calibri"/>
            </a:endParaRPr>
          </a:p>
        </p:txBody>
      </p:sp>
      <p:pic>
        <p:nvPicPr>
          <p:cNvPr id="64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3266" y="1570946"/>
            <a:ext cx="399388" cy="396624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2863469" y="4138961"/>
            <a:ext cx="3249920" cy="61435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496355" marR="4607" indent="-485415">
              <a:lnSpc>
                <a:spcPct val="127200"/>
              </a:lnSpc>
              <a:spcBef>
                <a:spcPts val="91"/>
              </a:spcBef>
            </a:pPr>
            <a:r>
              <a:rPr sz="1542" spc="-14" dirty="0">
                <a:solidFill>
                  <a:srgbClr val="FFFFFF"/>
                </a:solidFill>
                <a:latin typeface="Calibri"/>
                <a:cs typeface="Calibri"/>
              </a:rPr>
              <a:t>ФЕДЕРАЛЬНЫЕ</a:t>
            </a:r>
            <a:r>
              <a:rPr sz="1542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42" spc="-18" dirty="0">
                <a:solidFill>
                  <a:srgbClr val="FFFFFF"/>
                </a:solidFill>
                <a:latin typeface="Calibri"/>
                <a:cs typeface="Calibri"/>
              </a:rPr>
              <a:t>РАБОЧИЕ</a:t>
            </a:r>
            <a:r>
              <a:rPr sz="1542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42" spc="-14" dirty="0">
                <a:solidFill>
                  <a:srgbClr val="FFFFFF"/>
                </a:solidFill>
                <a:latin typeface="Calibri"/>
                <a:cs typeface="Calibri"/>
              </a:rPr>
              <a:t>ПРОГРАММЫ </a:t>
            </a:r>
            <a:r>
              <a:rPr sz="1542" spc="-3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42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42" spc="-5" dirty="0">
                <a:solidFill>
                  <a:srgbClr val="FFFFFF"/>
                </a:solidFill>
                <a:latin typeface="Calibri"/>
                <a:cs typeface="Calibri"/>
              </a:rPr>
              <a:t> УЧЕБНЫМ</a:t>
            </a:r>
            <a:r>
              <a:rPr sz="1542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42" spc="-18" dirty="0">
                <a:solidFill>
                  <a:srgbClr val="FFFFFF"/>
                </a:solidFill>
                <a:latin typeface="Calibri"/>
                <a:cs typeface="Calibri"/>
              </a:rPr>
              <a:t>ПРЕДМЕТАМ</a:t>
            </a:r>
            <a:endParaRPr sz="1542" dirty="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65914" y="6178765"/>
            <a:ext cx="8242268" cy="150864"/>
          </a:xfrm>
          <a:custGeom>
            <a:avLst/>
            <a:gdLst/>
            <a:ahLst/>
            <a:cxnLst/>
            <a:rect l="l" t="t" r="r" b="b"/>
            <a:pathLst>
              <a:path w="9089390" h="166370">
                <a:moveTo>
                  <a:pt x="9089136" y="0"/>
                </a:moveTo>
                <a:lnTo>
                  <a:pt x="0" y="0"/>
                </a:lnTo>
                <a:lnTo>
                  <a:pt x="0" y="166115"/>
                </a:lnTo>
                <a:lnTo>
                  <a:pt x="9089136" y="166115"/>
                </a:lnTo>
                <a:lnTo>
                  <a:pt x="908913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250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831" y="401135"/>
            <a:ext cx="6003969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900" b="1" dirty="0" smtClean="0">
                <a:solidFill>
                  <a:srgbClr val="1F487C"/>
                </a:solidFill>
                <a:latin typeface="Calibri"/>
              </a:rPr>
              <a:t>УЧЕБНЫЙ ПЛАН</a:t>
            </a:r>
          </a:p>
          <a:p>
            <a:pPr marL="0" marR="0" indent="0"/>
            <a:r>
              <a:rPr lang="ru" sz="2900" b="1" dirty="0" smtClean="0">
                <a:solidFill>
                  <a:srgbClr val="1F487C"/>
                </a:solidFill>
                <a:latin typeface="Calibri"/>
              </a:rPr>
              <a:t> </a:t>
            </a:r>
            <a:endParaRPr lang="ru" sz="1600" b="1" dirty="0">
              <a:solidFill>
                <a:srgbClr val="1F487C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120" y="1967807"/>
            <a:ext cx="9953382" cy="36191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9100" marR="0" indent="-165100">
              <a:lnSpc>
                <a:spcPct val="89000"/>
              </a:lnSpc>
            </a:pPr>
            <a:endParaRPr lang="ru" sz="2000" dirty="0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5866" y="1955615"/>
            <a:ext cx="7679208" cy="18741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8000"/>
              </a:lnSpc>
              <a:spcAft>
                <a:spcPts val="210"/>
              </a:spcAft>
            </a:pPr>
            <a:endParaRPr lang="ru" sz="2000" dirty="0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192" y="5263896"/>
            <a:ext cx="21336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240" y="3669792"/>
            <a:ext cx="213360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" y="2078736"/>
            <a:ext cx="198120" cy="3169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24443" y="1944624"/>
            <a:ext cx="2494805" cy="194658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600" b="1" dirty="0" smtClean="0">
                <a:solidFill>
                  <a:srgbClr val="1F487C"/>
                </a:solidFill>
                <a:latin typeface="Calibri"/>
              </a:rPr>
              <a:t> </a:t>
            </a:r>
            <a:r>
              <a:rPr lang="ru" sz="1400" b="1" dirty="0" smtClean="0">
                <a:solidFill>
                  <a:srgbClr val="1F487C"/>
                </a:solidFill>
                <a:latin typeface="Calibri"/>
              </a:rPr>
              <a:t>             </a:t>
            </a:r>
          </a:p>
          <a:p>
            <a:pPr marL="0" marR="0" indent="0"/>
            <a:endParaRPr lang="ru" sz="1600" b="1" dirty="0">
              <a:solidFill>
                <a:srgbClr val="1F487C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95" y="142363"/>
            <a:ext cx="4118931" cy="2714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995" y="2923636"/>
            <a:ext cx="3460384" cy="38080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1089804"/>
            <a:ext cx="4024523" cy="53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14"/>
          <p:cNvSpPr txBox="1"/>
          <p:nvPr/>
        </p:nvSpPr>
        <p:spPr>
          <a:xfrm>
            <a:off x="745503" y="0"/>
            <a:ext cx="10890973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sz="2400" b="1" i="1" dirty="0" smtClean="0"/>
              <a:t>Строим траекторию образования ВМЕСТЕ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Образовательные вертикали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– шаг к осознанному выбору предпрофессионального направления</a:t>
            </a:r>
            <a:endParaRPr sz="2800" dirty="0">
              <a:solidFill>
                <a:schemeClr val="bg2">
                  <a:lumMod val="2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01" y="5099471"/>
            <a:ext cx="1805793" cy="1606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78" y="1587699"/>
            <a:ext cx="1859441" cy="1694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21" y="1427448"/>
            <a:ext cx="2140625" cy="2164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8" y="3349681"/>
            <a:ext cx="1652159" cy="1682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32" y="3410733"/>
            <a:ext cx="1688738" cy="16887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56892" y="1737248"/>
            <a:ext cx="6558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" lvl="0">
              <a:buClr>
                <a:srgbClr val="0B5394"/>
              </a:buClr>
              <a:buSzPts val="3100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Математическая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вертикаль</a:t>
            </a:r>
          </a:p>
          <a:p>
            <a:pPr marL="31750" lvl="0">
              <a:buClr>
                <a:srgbClr val="0B5394"/>
              </a:buClr>
              <a:buSzPts val="3100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IT-вертикаль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marL="31750" lvl="0">
              <a:buClr>
                <a:srgbClr val="0B5394"/>
              </a:buClr>
              <a:buSzPts val="3100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Лингвистическая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вертикаль</a:t>
            </a:r>
          </a:p>
          <a:p>
            <a:pPr marL="31750" lvl="0">
              <a:buClr>
                <a:srgbClr val="0B5394"/>
              </a:buClr>
              <a:buSzPts val="3100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Естественно-научная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вертикаль</a:t>
            </a:r>
          </a:p>
          <a:p>
            <a:pPr marL="31750" lvl="0">
              <a:buClr>
                <a:srgbClr val="0B5394"/>
              </a:buClr>
              <a:buSzPts val="3100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Кадетский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класс </a:t>
            </a:r>
          </a:p>
        </p:txBody>
      </p:sp>
    </p:spTree>
    <p:extLst>
      <p:ext uri="{BB962C8B-B14F-4D97-AF65-F5344CB8AC3E}">
        <p14:creationId xmlns:p14="http://schemas.microsoft.com/office/powerpoint/2010/main" val="14582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832" y="384048"/>
            <a:ext cx="5839968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" sz="2900" b="1" dirty="0" smtClean="0">
                <a:solidFill>
                  <a:srgbClr val="1F487C"/>
                </a:solidFill>
              </a:rPr>
              <a:t>Календарный график на 2023-2024 учебный год</a:t>
            </a:r>
            <a:endParaRPr lang="ru" sz="2900" b="1" dirty="0">
              <a:solidFill>
                <a:srgbClr val="1F487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4584" y="4690872"/>
            <a:ext cx="6486144" cy="883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9100" marR="0" indent="-165100">
              <a:lnSpc>
                <a:spcPct val="89000"/>
              </a:lnSpc>
            </a:pPr>
            <a:endParaRPr lang="ru" sz="1600" dirty="0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4584" y="3078480"/>
            <a:ext cx="6669024" cy="917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8000"/>
              </a:lnSpc>
              <a:spcAft>
                <a:spcPts val="210"/>
              </a:spcAft>
            </a:pPr>
            <a:endParaRPr lang="ru" sz="1600" dirty="0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4585" y="1402429"/>
            <a:ext cx="6486144" cy="475919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b="1" dirty="0" smtClean="0"/>
              <a:t>Сроки </a:t>
            </a:r>
            <a:r>
              <a:rPr lang="ru-RU" b="1" dirty="0"/>
              <a:t>учебных периодов:</a:t>
            </a:r>
            <a:endParaRPr lang="ru-RU" sz="1200" dirty="0"/>
          </a:p>
          <a:p>
            <a:r>
              <a:rPr lang="ru-RU" dirty="0"/>
              <a:t>На уровне </a:t>
            </a:r>
            <a:r>
              <a:rPr lang="ru-RU" dirty="0" smtClean="0"/>
              <a:t> </a:t>
            </a:r>
            <a:r>
              <a:rPr lang="ru-RU" dirty="0"/>
              <a:t>основного общего образования:</a:t>
            </a:r>
            <a:endParaRPr lang="ru-RU" sz="1200" dirty="0"/>
          </a:p>
          <a:p>
            <a:r>
              <a:rPr lang="ru-RU" dirty="0"/>
              <a:t>1 модуль – с 1 сентября по 27 октября 2023 года </a:t>
            </a:r>
            <a:endParaRPr lang="ru-RU" sz="1200" dirty="0"/>
          </a:p>
          <a:p>
            <a:r>
              <a:rPr lang="ru-RU" dirty="0"/>
              <a:t>2 модуль – с 7 ноября  по 29 декабря 2023 года </a:t>
            </a:r>
            <a:endParaRPr lang="ru-RU" sz="1200" dirty="0"/>
          </a:p>
          <a:p>
            <a:r>
              <a:rPr lang="ru-RU" dirty="0"/>
              <a:t>3 модуль – с 9 января по 16 февраля 2024 года </a:t>
            </a:r>
            <a:endParaRPr lang="ru-RU" sz="1200" dirty="0"/>
          </a:p>
          <a:p>
            <a:r>
              <a:rPr lang="ru-RU" dirty="0"/>
              <a:t>4 модуль – с 26 февраля по 5 апреля 2024 года</a:t>
            </a:r>
            <a:endParaRPr lang="ru-RU" sz="1200" dirty="0"/>
          </a:p>
          <a:p>
            <a:r>
              <a:rPr lang="ru-RU" dirty="0"/>
              <a:t>5 модуль – с 15 апреля по </a:t>
            </a:r>
            <a:r>
              <a:rPr lang="ru-RU" dirty="0" smtClean="0"/>
              <a:t>24.05.2024 (5-8 классы)</a:t>
            </a:r>
            <a:endParaRPr lang="ru-RU" sz="1200" dirty="0"/>
          </a:p>
          <a:p>
            <a:endParaRPr lang="ru-RU" dirty="0"/>
          </a:p>
          <a:p>
            <a:endParaRPr lang="ru-RU" b="1" dirty="0"/>
          </a:p>
          <a:p>
            <a:r>
              <a:rPr lang="ru-RU" b="1" dirty="0" smtClean="0"/>
              <a:t>Сроки </a:t>
            </a:r>
            <a:r>
              <a:rPr lang="ru-RU" b="1" dirty="0"/>
              <a:t>начала и окончания каникул:</a:t>
            </a:r>
            <a:endParaRPr lang="ru-RU" sz="1200" dirty="0"/>
          </a:p>
          <a:p>
            <a:r>
              <a:rPr lang="ru-RU" dirty="0"/>
              <a:t>- с 28 октября 2023 года по 06 ноября 2023 года – 10 дней;</a:t>
            </a:r>
            <a:endParaRPr lang="ru-RU" sz="1200" dirty="0"/>
          </a:p>
          <a:p>
            <a:r>
              <a:rPr lang="ru-RU" dirty="0"/>
              <a:t>- с 30 декабря 2023 года по 08 января 2024 года – 10 дней;</a:t>
            </a:r>
            <a:endParaRPr lang="ru-RU" sz="1200" dirty="0"/>
          </a:p>
          <a:p>
            <a:r>
              <a:rPr lang="ru-RU" dirty="0"/>
              <a:t>- с 17 февраля 2024 года по 25 февраля 2024 года – 9 дней;</a:t>
            </a:r>
            <a:endParaRPr lang="ru-RU" sz="1200" dirty="0"/>
          </a:p>
          <a:p>
            <a:r>
              <a:rPr lang="ru-RU" dirty="0"/>
              <a:t>- с 6 апреля 2024 года по 14 апреля 2024 года – 9 дней.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192" y="5263896"/>
            <a:ext cx="213360" cy="323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240" y="3669792"/>
            <a:ext cx="213360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" y="2078736"/>
            <a:ext cx="198120" cy="3169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endParaRPr lang="ru" sz="3500" dirty="0">
              <a:latin typeface="Calibri"/>
            </a:endParaRPr>
          </a:p>
        </p:txBody>
      </p:sp>
      <p:pic>
        <p:nvPicPr>
          <p:cNvPr id="1028" name="Picture 4" descr="http://qrcoder.ru/code/?https%3A%2F%2Fst.educom.ru%2Feduoffices%2Fgateways%2Fget_file.php%3Fid%3D%7B6488FDD6-BF0A-2FAD-FD1F-2293BB7A1E5D%7D%26name%3D%25D0%259Frikaz-%25E2%2584%2596-180-%25D0%259E-%25D0%259Eb-utvergdenii-%25D0%259Aalendarnogo-uchebnogo-grafika-na-2023-2024-uch.-god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70" y="184022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9553</TotalTime>
  <Words>645</Words>
  <Application>Microsoft Office PowerPoint</Application>
  <PresentationFormat>Широкоэкранный</PresentationFormat>
  <Paragraphs>106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основная образовательная программа включает: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Викторовна Астапова</dc:creator>
  <cp:keywords/>
  <cp:lastModifiedBy>admin</cp:lastModifiedBy>
  <cp:revision>71</cp:revision>
  <dcterms:modified xsi:type="dcterms:W3CDTF">2023-05-22T08:48:57Z</dcterms:modified>
</cp:coreProperties>
</file>